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440" r:id="rId2"/>
    <p:sldId id="345" r:id="rId3"/>
    <p:sldId id="394" r:id="rId4"/>
    <p:sldId id="414" r:id="rId5"/>
    <p:sldId id="413" r:id="rId6"/>
    <p:sldId id="415" r:id="rId7"/>
    <p:sldId id="393" r:id="rId8"/>
    <p:sldId id="417" r:id="rId9"/>
    <p:sldId id="419" r:id="rId10"/>
    <p:sldId id="418" r:id="rId11"/>
    <p:sldId id="420" r:id="rId12"/>
    <p:sldId id="421" r:id="rId13"/>
    <p:sldId id="422" r:id="rId14"/>
    <p:sldId id="426" r:id="rId15"/>
    <p:sldId id="423" r:id="rId16"/>
    <p:sldId id="424" r:id="rId17"/>
    <p:sldId id="425" r:id="rId18"/>
    <p:sldId id="427" r:id="rId19"/>
    <p:sldId id="428" r:id="rId20"/>
    <p:sldId id="430" r:id="rId21"/>
    <p:sldId id="431" r:id="rId22"/>
    <p:sldId id="429" r:id="rId23"/>
    <p:sldId id="432" r:id="rId24"/>
    <p:sldId id="435" r:id="rId25"/>
    <p:sldId id="436" r:id="rId26"/>
    <p:sldId id="438" r:id="rId27"/>
    <p:sldId id="434" r:id="rId28"/>
    <p:sldId id="439" r:id="rId29"/>
    <p:sldId id="433" r:id="rId30"/>
    <p:sldId id="437" r:id="rId31"/>
    <p:sldId id="319" r:id="rId32"/>
    <p:sldId id="398" r:id="rId33"/>
    <p:sldId id="294"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os="5759">
          <p15:clr>
            <a:srgbClr val="A4A3A4"/>
          </p15:clr>
        </p15:guide>
        <p15:guide id="3">
          <p15:clr>
            <a:srgbClr val="A4A3A4"/>
          </p15:clr>
        </p15:guide>
        <p15:guide id="4" orient="horz" pos="2568"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ulthard, Sue" initials="CS"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F57"/>
    <a:srgbClr val="11B3A6"/>
    <a:srgbClr val="FFFFFF"/>
    <a:srgbClr val="B6BD10"/>
    <a:srgbClr val="008DFF"/>
    <a:srgbClr val="FFAD59"/>
    <a:srgbClr val="005A70"/>
    <a:srgbClr val="BBBBBB"/>
    <a:srgbClr val="A41117"/>
    <a:srgbClr val="504D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09" autoAdjust="0"/>
    <p:restoredTop sz="73322" autoAdjust="0"/>
  </p:normalViewPr>
  <p:slideViewPr>
    <p:cSldViewPr snapToGrid="0" showGuides="1">
      <p:cViewPr varScale="1">
        <p:scale>
          <a:sx n="73" d="100"/>
          <a:sy n="73" d="100"/>
        </p:scale>
        <p:origin x="2728" y="184"/>
      </p:cViewPr>
      <p:guideLst>
        <p:guide orient="horz"/>
        <p:guide pos="5759"/>
        <p:guide/>
        <p:guide orient="horz" pos="2568"/>
      </p:guideLst>
    </p:cSldViewPr>
  </p:slideViewPr>
  <p:outlineViewPr>
    <p:cViewPr>
      <p:scale>
        <a:sx n="33" d="100"/>
        <a:sy n="33" d="100"/>
      </p:scale>
      <p:origin x="0" y="0"/>
    </p:cViewPr>
  </p:outlineViewPr>
  <p:notesTextViewPr>
    <p:cViewPr>
      <p:scale>
        <a:sx n="1" d="1"/>
        <a:sy n="1" d="1"/>
      </p:scale>
      <p:origin x="0" y="-600"/>
    </p:cViewPr>
  </p:notesTextViewPr>
  <p:sorterViewPr>
    <p:cViewPr varScale="1">
      <p:scale>
        <a:sx n="1" d="1"/>
        <a:sy n="1" d="1"/>
      </p:scale>
      <p:origin x="0" y="0"/>
    </p:cViewPr>
  </p:sorterViewPr>
  <p:notesViewPr>
    <p:cSldViewPr snapToGrid="0" showGuides="1">
      <p:cViewPr varScale="1">
        <p:scale>
          <a:sx n="157" d="100"/>
          <a:sy n="157" d="100"/>
        </p:scale>
        <p:origin x="4064" y="16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6D849B4-7105-4D08-83A9-6BD2E46E6567}" type="datetimeFigureOut">
              <a:rPr lang="en-US" smtClean="0"/>
              <a:t>11/6/18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69D0C52-4298-4CB9-8093-C292010200FF}" type="slidenum">
              <a:rPr lang="en-US" smtClean="0"/>
              <a:t>‹#›</a:t>
            </a:fld>
            <a:endParaRPr lang="en-US"/>
          </a:p>
        </p:txBody>
      </p:sp>
    </p:spTree>
    <p:extLst>
      <p:ext uri="{BB962C8B-B14F-4D97-AF65-F5344CB8AC3E}">
        <p14:creationId xmlns:p14="http://schemas.microsoft.com/office/powerpoint/2010/main" val="10956864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1124744" y="4343400"/>
            <a:ext cx="4608512"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5"/>
          </p:nvPr>
        </p:nvSpPr>
        <p:spPr>
          <a:xfrm>
            <a:off x="6022876" y="8686800"/>
            <a:ext cx="835124" cy="457200"/>
          </a:xfrm>
          <a:prstGeom prst="rect">
            <a:avLst/>
          </a:prstGeom>
        </p:spPr>
        <p:txBody>
          <a:bodyPr vert="horz" lIns="91440" tIns="45720" rIns="91440" bIns="45720" rtlCol="0" anchor="b"/>
          <a:lstStyle>
            <a:lvl1pPr algn="r">
              <a:defRPr sz="1200">
                <a:latin typeface="Arial" panose="020B0604020202020204" pitchFamily="34" charset="0"/>
                <a:cs typeface="Arial" panose="020B0604020202020204" pitchFamily="34" charset="0"/>
              </a:defRPr>
            </a:lvl1pPr>
          </a:lstStyle>
          <a:p>
            <a:fld id="{49DD4D23-C98A-435E-AE88-9061F8349B02}" type="slidenum">
              <a:rPr lang="en-GB" smtClean="0"/>
              <a:pPr/>
              <a:t>‹#›</a:t>
            </a:fld>
            <a:endParaRPr lang="en-GB" dirty="0"/>
          </a:p>
        </p:txBody>
      </p:sp>
    </p:spTree>
    <p:extLst>
      <p:ext uri="{BB962C8B-B14F-4D97-AF65-F5344CB8AC3E}">
        <p14:creationId xmlns:p14="http://schemas.microsoft.com/office/powerpoint/2010/main" val="610033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undsci.berkeley.edu/"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practicalaction.org/schools" TargetMode="External"/><Relationship Id="rId4" Type="http://schemas.openxmlformats.org/officeDocument/2006/relationships/hyperlink" Target="https://www.stem.org.uk/"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0"/>
        <p:cNvGrpSpPr/>
        <p:nvPr/>
      </p:nvGrpSpPr>
      <p:grpSpPr>
        <a:xfrm>
          <a:off x="0" y="0"/>
          <a:ext cx="0" cy="0"/>
          <a:chOff x="0" y="0"/>
          <a:chExt cx="0" cy="0"/>
        </a:xfrm>
      </p:grpSpPr>
      <p:sp>
        <p:nvSpPr>
          <p:cNvPr id="1851" name="Shape 1851"/>
          <p:cNvSpPr>
            <a:spLocks noGrp="1" noRot="1" noChangeAspect="1"/>
          </p:cNvSpPr>
          <p:nvPr>
            <p:ph type="sldImg" idx="2"/>
          </p:nvPr>
        </p:nvSpPr>
        <p:spPr>
          <a:xfrm>
            <a:off x="901700" y="739775"/>
            <a:ext cx="4932363" cy="37004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2" name="Shape 1852"/>
          <p:cNvSpPr txBox="1">
            <a:spLocks noGrp="1"/>
          </p:cNvSpPr>
          <p:nvPr>
            <p:ph type="body" idx="1"/>
          </p:nvPr>
        </p:nvSpPr>
        <p:spPr>
          <a:xfrm>
            <a:off x="1104694" y="4686493"/>
            <a:ext cx="4526400" cy="4439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200" b="0" i="0" u="none" strike="noStrike" cap="none" dirty="0">
              <a:solidFill>
                <a:schemeClr val="dk1"/>
              </a:solidFill>
              <a:latin typeface="Arial"/>
              <a:ea typeface="Arial"/>
              <a:cs typeface="Arial"/>
              <a:sym typeface="Arial"/>
            </a:endParaRPr>
          </a:p>
        </p:txBody>
      </p:sp>
      <p:sp>
        <p:nvSpPr>
          <p:cNvPr id="1853" name="Shape 1853"/>
          <p:cNvSpPr txBox="1">
            <a:spLocks noGrp="1"/>
          </p:cNvSpPr>
          <p:nvPr>
            <p:ph type="sldNum" idx="12"/>
          </p:nvPr>
        </p:nvSpPr>
        <p:spPr>
          <a:xfrm>
            <a:off x="5915513" y="9372985"/>
            <a:ext cx="820200" cy="493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Arial"/>
                <a:ea typeface="Arial"/>
                <a:cs typeface="Arial"/>
                <a:sym typeface="Arial"/>
              </a:rPr>
              <a:t>1</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47709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So, in summary, our simple ways of introducing a greater element of STEM education into the everyday teaching of science 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[Green table]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this are what I think are the seven key STEM skills.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for blue table of skills]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So, moving to the second of my points in green here … let’s look at some activity ideas for integrating STEM into everyday teaching.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We’re first going to look at an activity to develop communication skills. </a:t>
            </a: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10</a:t>
            </a:fld>
            <a:endParaRPr lang="en-GB" dirty="0"/>
          </a:p>
        </p:txBody>
      </p:sp>
    </p:spTree>
    <p:extLst>
      <p:ext uri="{BB962C8B-B14F-4D97-AF65-F5344CB8AC3E}">
        <p14:creationId xmlns:p14="http://schemas.microsoft.com/office/powerpoint/2010/main" val="1015490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Arial" panose="020B0604020202020204" pitchFamily="34" charset="0"/>
                <a:ea typeface="+mn-ea"/>
                <a:cs typeface="Arial" panose="020B0604020202020204" pitchFamily="34" charset="0"/>
              </a:rPr>
              <a:t>And it’s now time for you to do some work. In the photocopies that you should have in front of you, you’ll find a sheet that looks like this. We’re going to do a brief activity on the Scientific Method, that great foundation of modern science that was developed b</a:t>
            </a:r>
            <a:r>
              <a:rPr lang="en-GB" sz="1200" b="0" kern="1200" dirty="0">
                <a:solidFill>
                  <a:schemeClr val="tx1"/>
                </a:solidFill>
                <a:effectLst/>
                <a:latin typeface="Arial" panose="020B0604020202020204" pitchFamily="34" charset="0"/>
                <a:ea typeface="+mn-ea"/>
                <a:cs typeface="Arial" panose="020B0604020202020204" pitchFamily="34" charset="0"/>
              </a:rPr>
              <a:t>y </a:t>
            </a:r>
            <a:r>
              <a:rPr lang="en-GB" sz="1200" b="0" i="0" kern="1200" dirty="0">
                <a:solidFill>
                  <a:schemeClr val="tx1"/>
                </a:solidFill>
                <a:effectLst/>
                <a:latin typeface="Arial" panose="020B0604020202020204" pitchFamily="34" charset="0"/>
                <a:ea typeface="+mn-ea"/>
                <a:cs typeface="Arial" panose="020B0604020202020204" pitchFamily="34" charset="0"/>
              </a:rPr>
              <a:t>Hasan Ibn </a:t>
            </a:r>
            <a:r>
              <a:rPr lang="en-GB" sz="1200" b="0" i="0" kern="1200" dirty="0" err="1">
                <a:solidFill>
                  <a:schemeClr val="tx1"/>
                </a:solidFill>
                <a:effectLst/>
                <a:latin typeface="Arial" panose="020B0604020202020204" pitchFamily="34" charset="0"/>
                <a:ea typeface="+mn-ea"/>
                <a:cs typeface="Arial" panose="020B0604020202020204" pitchFamily="34" charset="0"/>
              </a:rPr>
              <a:t>al-Haytham</a:t>
            </a:r>
            <a:r>
              <a:rPr lang="en-GB" sz="1200" b="0" i="0" kern="1200" dirty="0">
                <a:solidFill>
                  <a:schemeClr val="tx1"/>
                </a:solidFill>
                <a:effectLst/>
                <a:latin typeface="Arial" panose="020B0604020202020204" pitchFamily="34" charset="0"/>
                <a:ea typeface="+mn-ea"/>
                <a:cs typeface="Arial" panose="020B0604020202020204" pitchFamily="34" charset="0"/>
              </a:rPr>
              <a:t> [Click] in the Golden Age of Arabic Science. </a:t>
            </a:r>
            <a:r>
              <a:rPr lang="en-GB" sz="1200" kern="1200" dirty="0">
                <a:solidFill>
                  <a:schemeClr val="tx1"/>
                </a:solidFill>
                <a:effectLst/>
                <a:latin typeface="Arial" panose="020B0604020202020204" pitchFamily="34" charset="0"/>
                <a:ea typeface="+mn-ea"/>
                <a:cs typeface="Arial" panose="020B0604020202020204" pitchFamily="34" charset="0"/>
              </a:rPr>
              <a:t>What I want you to do is to construct a diagram to show the scientific method. I’d like you to work in groups of two or three or four. And don’t worry about being neat or worry to much about what you think I’m expecting. There is no one correct answer. This is about being ‘exploratory’ in your thinking. </a:t>
            </a:r>
          </a:p>
          <a:p>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GB" sz="1200" kern="1200" dirty="0">
                <a:solidFill>
                  <a:schemeClr val="tx1"/>
                </a:solidFill>
                <a:effectLst/>
                <a:latin typeface="Arial" panose="020B0604020202020204" pitchFamily="34" charset="0"/>
                <a:ea typeface="+mn-ea"/>
                <a:cs typeface="Arial" panose="020B0604020202020204" pitchFamily="34" charset="0"/>
              </a:rPr>
              <a:t>[5 mins]</a:t>
            </a:r>
          </a:p>
          <a:p>
            <a:r>
              <a:rPr lang="en-GB" sz="1200" kern="1200" dirty="0">
                <a:solidFill>
                  <a:schemeClr val="tx1"/>
                </a:solidFill>
                <a:effectLst/>
                <a:latin typeface="Arial" panose="020B0604020202020204" pitchFamily="34" charset="0"/>
                <a:ea typeface="+mn-ea"/>
                <a:cs typeface="Arial" panose="020B0604020202020204" pitchFamily="34" charset="0"/>
              </a:rPr>
              <a:t> </a:t>
            </a:r>
          </a:p>
          <a:p>
            <a:r>
              <a:rPr lang="en-GB" sz="1200" kern="1200" dirty="0">
                <a:solidFill>
                  <a:schemeClr val="tx1"/>
                </a:solidFill>
                <a:effectLst/>
                <a:latin typeface="Arial" panose="020B0604020202020204" pitchFamily="34" charset="0"/>
                <a:ea typeface="+mn-ea"/>
                <a:cs typeface="Arial" panose="020B0604020202020204" pitchFamily="34" charset="0"/>
              </a:rPr>
              <a:t>OK. [General discussion on who has used arrows as a flow chart, or a timeline or a life cycle or numbered sequence or lettered sequence] </a:t>
            </a:r>
            <a:r>
              <a:rPr lang="en-US" sz="1200" kern="1200" dirty="0">
                <a:solidFill>
                  <a:schemeClr val="tx1"/>
                </a:solidFill>
                <a:effectLst/>
                <a:latin typeface="Arial" panose="020B0604020202020204" pitchFamily="34" charset="0"/>
                <a:ea typeface="+mn-ea"/>
                <a:cs typeface="Arial" panose="020B0604020202020204" pitchFamily="34" charset="0"/>
              </a:rPr>
              <a:t>There are different ways of showing this information but in all those different ways we’ve communicated a sequence, using arrows or numbers or letters to show an order in a simple to understand fashion. </a:t>
            </a:r>
          </a:p>
          <a:p>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And of course, in your group discussions about how best to draw this diagram you have also been communicating with one another. </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 </a:t>
            </a: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Communicating information in a clear and concise way is a key STEM skill. By sharing and discussing different approaches in groups, students often teach one another different tools [Click] for communication. As a teacher, you would then share your own approach with the students, which may further increase the tools that they add to their communication toolboxes [Click].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In this diagram-making activity I asked you to use certain labels, words or phrases and construct a diagram,</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But you could give students a diagram, without any labels, and ask them to label it to explain something.</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Or get students to produce diagrams that communicate information given to them in a paragraph (for example, one from a text book).</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Or ask them to think about a concept that they have just learnt about and explain it in a diagram using as few words as possible. </a:t>
            </a:r>
            <a:endParaRPr lang="en-GB" sz="1200" kern="1200" dirty="0">
              <a:solidFill>
                <a:schemeClr val="tx1"/>
              </a:solidFill>
              <a:effectLst/>
              <a:latin typeface="Arial" panose="020B0604020202020204" pitchFamily="34" charset="0"/>
              <a:ea typeface="+mn-ea"/>
              <a:cs typeface="Arial" panose="020B0604020202020204" pitchFamily="34" charset="0"/>
            </a:endParaRPr>
          </a:p>
          <a:p>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So, consider using more diagram-making activities in order to develop communication skills. </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 </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Students will get a lot out of a diagram-making activity if: </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a) it is more exploratory (and students have to work together and think for themselves) </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b) they know that the activity is also about developing a key STEM skill – communication, and not just science. </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 </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And this type of activity also often helps students to remember the information they are supposed to be learning.</a:t>
            </a: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49DD4D23-C98A-435E-AE88-9061F8349B02}" type="slidenum">
              <a:rPr lang="en-GB" smtClean="0"/>
              <a:pPr/>
              <a:t>11</a:t>
            </a:fld>
            <a:endParaRPr lang="en-GB" dirty="0"/>
          </a:p>
        </p:txBody>
      </p:sp>
    </p:spTree>
    <p:extLst>
      <p:ext uri="{BB962C8B-B14F-4D97-AF65-F5344CB8AC3E}">
        <p14:creationId xmlns:p14="http://schemas.microsoft.com/office/powerpoint/2010/main" val="1930743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So, this is my diagram of the scientific method. </a:t>
            </a:r>
            <a:r>
              <a:rPr lang="en-GB" sz="1200" kern="1200" dirty="0">
                <a:solidFill>
                  <a:schemeClr val="tx1"/>
                </a:solidFill>
                <a:effectLst/>
                <a:latin typeface="Arial" panose="020B0604020202020204" pitchFamily="34" charset="0"/>
                <a:ea typeface="+mn-ea"/>
                <a:cs typeface="Arial" panose="020B0604020202020204" pitchFamily="34" charset="0"/>
              </a:rPr>
              <a:t>It’s not necessarily the best one but in coming up with a diagram, we develop communication skills [Click], but in this example we’ve also used sequencing of numbers or a flow chart or a table which involves use of maths [Click for maths].</a:t>
            </a:r>
          </a:p>
          <a:p>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In terms of the scientific method, my answer is this. [Click for filled-in chart] However, as we shall see in a minute, not all science is done strictly according to these steps, and all that we really mean by the scientific method is a process in which we generate a hypothesis that can be tested. </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 </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The whole process of the scientific method is about how scientists solve problems [Click for problem solving]. </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 </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And equally as we meet other steps in the process, we can highlight for students other STEM skills that are being used and developed, such as application of knowledge, and innovation and invention [Click for hypothesis] when it comes to constructing hypotheses. </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 </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And our investigations are about the generation [Click for Investigation] and analysis of data, and of course [Click for critical evaluation] some critical evaluation has to go on too. And the more you think about this the more places you could highlight STEM skills within the scientific method. So, we already teach STEM skills in science …</a:t>
            </a:r>
            <a:endParaRPr lang="en-GB" sz="1200" kern="1200" dirty="0">
              <a:solidFill>
                <a:schemeClr val="tx1"/>
              </a:solidFill>
              <a:effectLst/>
              <a:latin typeface="Arial" panose="020B0604020202020204" pitchFamily="34" charset="0"/>
              <a:ea typeface="+mn-ea"/>
              <a:cs typeface="Arial" panose="020B0604020202020204" pitchFamily="34" charset="0"/>
            </a:endParaRPr>
          </a:p>
          <a:p>
            <a:br>
              <a:rPr lang="en-US" sz="1200" kern="1200" dirty="0">
                <a:solidFill>
                  <a:schemeClr val="tx1"/>
                </a:solidFill>
                <a:effectLst/>
                <a:latin typeface="Arial" panose="020B0604020202020204" pitchFamily="34" charset="0"/>
                <a:ea typeface="+mn-ea"/>
                <a:cs typeface="Arial" panose="020B0604020202020204" pitchFamily="34" charset="0"/>
              </a:rPr>
            </a:br>
            <a:endParaRPr lang="en-GB"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49DD4D23-C98A-435E-AE88-9061F8349B02}" type="slidenum">
              <a:rPr lang="en-GB" smtClean="0"/>
              <a:pPr/>
              <a:t>12</a:t>
            </a:fld>
            <a:endParaRPr lang="en-GB" dirty="0"/>
          </a:p>
        </p:txBody>
      </p:sp>
    </p:spTree>
    <p:extLst>
      <p:ext uri="{BB962C8B-B14F-4D97-AF65-F5344CB8AC3E}">
        <p14:creationId xmlns:p14="http://schemas.microsoft.com/office/powerpoint/2010/main" val="1819217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 but we need to point them out and highlight them for students, and we need to use STEM skills language that teachers of maths and design and technology also use.</a:t>
            </a: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And diagram-making activities, like the one you have just done, [Click for second point] are just one way of introducing more exploratory activities into your everyday science teaching, which help to develop STEM skills.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Let’s look at another STEM skill: generation and analysis of data. </a:t>
            </a: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49DD4D23-C98A-435E-AE88-9061F8349B02}" type="slidenum">
              <a:rPr lang="en-GB" smtClean="0"/>
              <a:pPr/>
              <a:t>13</a:t>
            </a:fld>
            <a:endParaRPr lang="en-GB" dirty="0"/>
          </a:p>
        </p:txBody>
      </p:sp>
    </p:spTree>
    <p:extLst>
      <p:ext uri="{BB962C8B-B14F-4D97-AF65-F5344CB8AC3E}">
        <p14:creationId xmlns:p14="http://schemas.microsoft.com/office/powerpoint/2010/main" val="4199316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Many scientists use investigations [Click for reveal] much like the ones we use in school, where we change an independent variable and measure the changes in a dependent variable. If students are asked to design an investigation, they have a very narrow idea of how to design it to generate and analyse data – they often think that the right answer has to involve physical variables that they can change, or measure or control. Their ‘generate and analyse data’ toolbox is not very full. [Click for toolbox]</a:t>
            </a:r>
          </a:p>
        </p:txBody>
      </p:sp>
      <p:sp>
        <p:nvSpPr>
          <p:cNvPr id="4" name="Slide Number Placeholder 3"/>
          <p:cNvSpPr>
            <a:spLocks noGrp="1"/>
          </p:cNvSpPr>
          <p:nvPr>
            <p:ph type="sldNum" sz="quarter" idx="5"/>
          </p:nvPr>
        </p:nvSpPr>
        <p:spPr/>
        <p:txBody>
          <a:bodyPr/>
          <a:lstStyle/>
          <a:p>
            <a:fld id="{49DD4D23-C98A-435E-AE88-9061F8349B02}" type="slidenum">
              <a:rPr lang="en-GB" smtClean="0"/>
              <a:pPr/>
              <a:t>14</a:t>
            </a:fld>
            <a:endParaRPr lang="en-GB" dirty="0"/>
          </a:p>
        </p:txBody>
      </p:sp>
    </p:spTree>
    <p:extLst>
      <p:ext uri="{BB962C8B-B14F-4D97-AF65-F5344CB8AC3E}">
        <p14:creationId xmlns:p14="http://schemas.microsoft.com/office/powerpoint/2010/main" val="3910543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Arial" panose="020B0604020202020204" pitchFamily="34" charset="0"/>
                <a:ea typeface="+mn-ea"/>
                <a:cs typeface="Arial" panose="020B0604020202020204" pitchFamily="34" charset="0"/>
              </a:rPr>
              <a:t>For example, we might tell students that adding a metal to some copper sulfate solution will cause an increase in its temperature. [Click for image.] A scientific question from this observation might be ‘Do different metals cause different increases in the temperature’. A simple hypothesis then becomes ‘The temperature increase depends on the type of metal added’. We might predict ‘If I add some different metals to copper sulfate solution, then I will see different increases in temperature.’ Our independent variable is the one we change (the type of metal) and the dependent variable is the one that we measure (the temperature increase). We will then also control some variables (like the form of the metal, the starting temperature of the copper sulfate solution, the concentration of the copper sulfate solution, the mass of the metal etc. etc.).  And we do our investigation. [Click for animation.]</a:t>
            </a:r>
          </a:p>
          <a:p>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GB" sz="1200" kern="1200" dirty="0">
                <a:solidFill>
                  <a:schemeClr val="tx1"/>
                </a:solidFill>
                <a:effectLst/>
                <a:latin typeface="Arial" panose="020B0604020202020204" pitchFamily="34" charset="0"/>
                <a:ea typeface="+mn-ea"/>
                <a:cs typeface="Arial" panose="020B0604020202020204" pitchFamily="34" charset="0"/>
              </a:rPr>
              <a:t>This is all perfectly good science but many students think that all scientific investigations are done in the same way, in which one real, physical variable is measured as another real, physical variable is changed. But if students are challenged to think a bit deeper, they will realise that this cannot possibly be true. In medicine, for example, you can’t do experiments on deadly human diseases using humans because it is unethical. </a:t>
            </a:r>
          </a:p>
          <a:p>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49DD4D23-C98A-435E-AE88-9061F8349B02}" type="slidenum">
              <a:rPr lang="en-GB" smtClean="0"/>
              <a:pPr/>
              <a:t>15</a:t>
            </a:fld>
            <a:endParaRPr lang="en-GB" dirty="0"/>
          </a:p>
        </p:txBody>
      </p:sp>
    </p:spTree>
    <p:extLst>
      <p:ext uri="{BB962C8B-B14F-4D97-AF65-F5344CB8AC3E}">
        <p14:creationId xmlns:p14="http://schemas.microsoft.com/office/powerpoint/2010/main" val="3177864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Arial" panose="020B0604020202020204" pitchFamily="34" charset="0"/>
                <a:ea typeface="+mn-ea"/>
                <a:cs typeface="Arial" panose="020B0604020202020204" pitchFamily="34" charset="0"/>
              </a:rPr>
              <a:t>In </a:t>
            </a:r>
            <a:r>
              <a:rPr lang="en-US" sz="1200" kern="1200" dirty="0">
                <a:solidFill>
                  <a:schemeClr val="tx1"/>
                </a:solidFill>
                <a:effectLst/>
                <a:latin typeface="Arial" panose="020B0604020202020204" pitchFamily="34" charset="0"/>
                <a:ea typeface="+mn-ea"/>
                <a:cs typeface="Arial" panose="020B0604020202020204" pitchFamily="34" charset="0"/>
              </a:rPr>
              <a:t>paleontology</a:t>
            </a:r>
            <a:r>
              <a:rPr lang="en-GB" sz="1200" kern="1200" dirty="0">
                <a:solidFill>
                  <a:schemeClr val="tx1"/>
                </a:solidFill>
                <a:effectLst/>
                <a:latin typeface="Arial" panose="020B0604020202020204" pitchFamily="34" charset="0"/>
                <a:ea typeface="+mn-ea"/>
                <a:cs typeface="Arial" panose="020B0604020202020204" pitchFamily="34" charset="0"/>
              </a:rPr>
              <a:t>, you can’t do experiments on the organisms because most of them have been extinct for a long time.  </a:t>
            </a:r>
          </a:p>
        </p:txBody>
      </p:sp>
      <p:sp>
        <p:nvSpPr>
          <p:cNvPr id="4" name="Slide Number Placeholder 3"/>
          <p:cNvSpPr>
            <a:spLocks noGrp="1"/>
          </p:cNvSpPr>
          <p:nvPr>
            <p:ph type="sldNum" sz="quarter" idx="5"/>
          </p:nvPr>
        </p:nvSpPr>
        <p:spPr/>
        <p:txBody>
          <a:bodyPr/>
          <a:lstStyle/>
          <a:p>
            <a:fld id="{49DD4D23-C98A-435E-AE88-9061F8349B02}" type="slidenum">
              <a:rPr lang="en-GB" smtClean="0"/>
              <a:pPr/>
              <a:t>16</a:t>
            </a:fld>
            <a:endParaRPr lang="en-GB" dirty="0"/>
          </a:p>
        </p:txBody>
      </p:sp>
    </p:spTree>
    <p:extLst>
      <p:ext uri="{BB962C8B-B14F-4D97-AF65-F5344CB8AC3E}">
        <p14:creationId xmlns:p14="http://schemas.microsoft.com/office/powerpoint/2010/main" val="3856771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Arial" panose="020B0604020202020204" pitchFamily="34" charset="0"/>
                <a:ea typeface="+mn-ea"/>
                <a:cs typeface="Arial" panose="020B0604020202020204" pitchFamily="34" charset="0"/>
              </a:rPr>
              <a:t>In astronomy, you can’t remove a black hole to see how the lack of its gravitational pull now affects a galaxy. </a:t>
            </a:r>
          </a:p>
          <a:p>
            <a:r>
              <a:rPr lang="en-GB" sz="1200" kern="1200" dirty="0">
                <a:solidFill>
                  <a:schemeClr val="tx1"/>
                </a:solidFill>
                <a:effectLst/>
                <a:latin typeface="Arial" panose="020B0604020202020204" pitchFamily="34" charset="0"/>
                <a:ea typeface="+mn-ea"/>
                <a:cs typeface="Arial" panose="020B0604020202020204" pitchFamily="34" charset="0"/>
              </a:rPr>
              <a:t> </a:t>
            </a:r>
          </a:p>
          <a:p>
            <a:r>
              <a:rPr lang="en-GB" sz="1200" kern="1200" dirty="0">
                <a:solidFill>
                  <a:schemeClr val="tx1"/>
                </a:solidFill>
                <a:effectLst/>
                <a:latin typeface="Arial" panose="020B0604020202020204" pitchFamily="34" charset="0"/>
                <a:ea typeface="+mn-ea"/>
                <a:cs typeface="Arial" panose="020B0604020202020204" pitchFamily="34" charset="0"/>
              </a:rPr>
              <a:t>Scientists working in these fields need to use non-experimental forms of hypothesis testing. In a non-experimental hypothesis test, a scientist predicts observations (or patterns) that should be able to be found if the hypothesis is correct but they have no control over the variables. The scientist then collects and analyses data, seeing whether the there have been any changes in a certain variable and whether those changes have produced the patterns predicted. </a:t>
            </a:r>
          </a:p>
        </p:txBody>
      </p:sp>
      <p:sp>
        <p:nvSpPr>
          <p:cNvPr id="4" name="Slide Number Placeholder 3"/>
          <p:cNvSpPr>
            <a:spLocks noGrp="1"/>
          </p:cNvSpPr>
          <p:nvPr>
            <p:ph type="sldNum" sz="quarter" idx="5"/>
          </p:nvPr>
        </p:nvSpPr>
        <p:spPr/>
        <p:txBody>
          <a:bodyPr/>
          <a:lstStyle/>
          <a:p>
            <a:fld id="{49DD4D23-C98A-435E-AE88-9061F8349B02}" type="slidenum">
              <a:rPr lang="en-GB" smtClean="0"/>
              <a:pPr/>
              <a:t>17</a:t>
            </a:fld>
            <a:endParaRPr lang="en-GB" dirty="0"/>
          </a:p>
        </p:txBody>
      </p:sp>
    </p:spTree>
    <p:extLst>
      <p:ext uri="{BB962C8B-B14F-4D97-AF65-F5344CB8AC3E}">
        <p14:creationId xmlns:p14="http://schemas.microsoft.com/office/powerpoint/2010/main" val="632143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Non-experimental hypothesis testing, like this, takes a long time. So some scientists try to transfer their hypothesis onto something else, something that will allow them to alter and measure variables.  </a:t>
            </a:r>
          </a:p>
          <a:p>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GB" sz="1200" kern="1200" dirty="0">
                <a:solidFill>
                  <a:schemeClr val="tx1"/>
                </a:solidFill>
                <a:effectLst/>
                <a:latin typeface="Arial" panose="020B0604020202020204" pitchFamily="34" charset="0"/>
                <a:ea typeface="+mn-ea"/>
                <a:cs typeface="Arial" panose="020B0604020202020204" pitchFamily="34" charset="0"/>
              </a:rPr>
              <a:t>[Click for mystery tube] This is a mystery tube. I’ve got one here. It contains four strings, which move in and out of the tube when I pull them [demonstrate]. I’m handing around some mystery tubes now. I’d like you to work in groups of two or three and examine the mystery tube that you are given. You are going to try to work out what is in the mystery tube and how the strings are connected. But there are some rules: [Click for rules] </a:t>
            </a:r>
          </a:p>
          <a:p>
            <a:r>
              <a:rPr lang="en-GB" sz="1200" kern="1200" dirty="0">
                <a:solidFill>
                  <a:schemeClr val="tx1"/>
                </a:solidFill>
                <a:effectLst/>
                <a:latin typeface="Arial" panose="020B0604020202020204" pitchFamily="34" charset="0"/>
                <a:ea typeface="+mn-ea"/>
                <a:cs typeface="Arial" panose="020B0604020202020204" pitchFamily="34" charset="0"/>
              </a:rPr>
              <a:t>You may not open the tube.</a:t>
            </a:r>
          </a:p>
          <a:p>
            <a:r>
              <a:rPr lang="en-GB" sz="1200" kern="1200" dirty="0">
                <a:solidFill>
                  <a:schemeClr val="tx1"/>
                </a:solidFill>
                <a:effectLst/>
                <a:latin typeface="Arial" panose="020B0604020202020204" pitchFamily="34" charset="0"/>
                <a:ea typeface="+mn-ea"/>
                <a:cs typeface="Arial" panose="020B0604020202020204" pitchFamily="34" charset="0"/>
              </a:rPr>
              <a:t>You may not damage the tube in any way. </a:t>
            </a:r>
          </a:p>
          <a:p>
            <a:r>
              <a:rPr lang="en-GB" sz="1200" kern="1200" dirty="0">
                <a:solidFill>
                  <a:schemeClr val="tx1"/>
                </a:solidFill>
                <a:effectLst/>
                <a:latin typeface="Arial" panose="020B0604020202020204" pitchFamily="34" charset="0"/>
                <a:ea typeface="+mn-ea"/>
                <a:cs typeface="Arial" panose="020B0604020202020204" pitchFamily="34" charset="0"/>
              </a:rPr>
              <a:t> </a:t>
            </a:r>
          </a:p>
          <a:p>
            <a:r>
              <a:rPr lang="en-GB" sz="1200" kern="1200" dirty="0">
                <a:solidFill>
                  <a:schemeClr val="tx1"/>
                </a:solidFill>
                <a:effectLst/>
                <a:latin typeface="Arial" panose="020B0604020202020204" pitchFamily="34" charset="0"/>
                <a:ea typeface="+mn-ea"/>
                <a:cs typeface="Arial" panose="020B0604020202020204" pitchFamily="34" charset="0"/>
              </a:rPr>
              <a:t>I will also say that not all of the mystery tubes are the same. </a:t>
            </a:r>
          </a:p>
          <a:p>
            <a:r>
              <a:rPr lang="en-GB" sz="1200" kern="1200" dirty="0">
                <a:solidFill>
                  <a:schemeClr val="tx1"/>
                </a:solidFill>
                <a:effectLst/>
                <a:latin typeface="Arial" panose="020B0604020202020204" pitchFamily="34" charset="0"/>
                <a:ea typeface="+mn-ea"/>
                <a:cs typeface="Arial" panose="020B0604020202020204" pitchFamily="34" charset="0"/>
              </a:rPr>
              <a:t> </a:t>
            </a:r>
          </a:p>
          <a:p>
            <a:r>
              <a:rPr lang="en-GB" sz="1200" kern="1200" dirty="0">
                <a:solidFill>
                  <a:schemeClr val="tx1"/>
                </a:solidFill>
                <a:effectLst/>
                <a:latin typeface="Arial" panose="020B0604020202020204" pitchFamily="34" charset="0"/>
                <a:ea typeface="+mn-ea"/>
                <a:cs typeface="Arial" panose="020B0604020202020204" pitchFamily="34" charset="0"/>
              </a:rPr>
              <a:t>I’m going to give you a few minutes to come up with some ideas. </a:t>
            </a:r>
          </a:p>
          <a:p>
            <a:r>
              <a:rPr lang="en-GB" sz="1200" kern="1200" dirty="0">
                <a:solidFill>
                  <a:schemeClr val="tx1"/>
                </a:solidFill>
                <a:effectLst/>
                <a:latin typeface="Arial" panose="020B0604020202020204" pitchFamily="34" charset="0"/>
                <a:ea typeface="+mn-ea"/>
                <a:cs typeface="Arial" panose="020B0604020202020204" pitchFamily="34" charset="0"/>
              </a:rPr>
              <a:t> </a:t>
            </a:r>
          </a:p>
          <a:p>
            <a:r>
              <a:rPr lang="en-GB" sz="1200" kern="1200" dirty="0">
                <a:solidFill>
                  <a:schemeClr val="tx1"/>
                </a:solidFill>
                <a:effectLst/>
                <a:latin typeface="Arial" panose="020B0604020202020204" pitchFamily="34" charset="0"/>
                <a:ea typeface="+mn-ea"/>
                <a:cs typeface="Arial" panose="020B0604020202020204" pitchFamily="34" charset="0"/>
              </a:rPr>
              <a:t>OK, times up. Let’s hear some of your hypotheses. [Call out for some ideas.]</a:t>
            </a:r>
          </a:p>
          <a:p>
            <a:r>
              <a:rPr lang="en-GB" sz="1200" kern="1200" dirty="0">
                <a:solidFill>
                  <a:schemeClr val="tx1"/>
                </a:solidFill>
                <a:effectLst/>
                <a:latin typeface="Arial" panose="020B0604020202020204" pitchFamily="34" charset="0"/>
                <a:ea typeface="+mn-ea"/>
                <a:cs typeface="Arial" panose="020B0604020202020204" pitchFamily="34" charset="0"/>
              </a:rPr>
              <a:t>Great. There are some excellent hypotheses out there. What can we do now to check if our hypotheses are correct?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[Feedback] Yes, we can make a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49DD4D23-C98A-435E-AE88-9061F8349B02}" type="slidenum">
              <a:rPr lang="en-GB" smtClean="0"/>
              <a:pPr/>
              <a:t>18</a:t>
            </a:fld>
            <a:endParaRPr lang="en-GB" dirty="0"/>
          </a:p>
        </p:txBody>
      </p:sp>
    </p:spTree>
    <p:extLst>
      <p:ext uri="{BB962C8B-B14F-4D97-AF65-F5344CB8AC3E}">
        <p14:creationId xmlns:p14="http://schemas.microsoft.com/office/powerpoint/2010/main" val="29335918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And I happen to have some equipment for you to use in these bags. So, I’m going to give you a few minutes to make a model to behave in the same way that your mystery tube does. You won’t need all the equipment in each bag. And your model won’t look exactly like the mystery tube (for example, there are no end caps and there is no real need to use the coloured beads … they are just there on the mystery tubes to stop the strings disappearing through the holes).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[5 - 10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Some of you have now got models that explain the </a:t>
            </a:r>
            <a:r>
              <a:rPr lang="en-US" sz="1200" kern="1200" dirty="0" err="1">
                <a:solidFill>
                  <a:schemeClr val="tx1"/>
                </a:solidFill>
                <a:effectLst/>
                <a:latin typeface="Arial" panose="020B0604020202020204" pitchFamily="34" charset="0"/>
                <a:ea typeface="+mn-ea"/>
                <a:cs typeface="Arial" panose="020B0604020202020204" pitchFamily="34" charset="0"/>
              </a:rPr>
              <a:t>behaviour</a:t>
            </a:r>
            <a:r>
              <a:rPr lang="en-US" sz="1200" kern="1200" dirty="0">
                <a:solidFill>
                  <a:schemeClr val="tx1"/>
                </a:solidFill>
                <a:effectLst/>
                <a:latin typeface="Arial" panose="020B0604020202020204" pitchFamily="34" charset="0"/>
                <a:ea typeface="+mn-ea"/>
                <a:cs typeface="Arial" panose="020B0604020202020204" pitchFamily="34" charset="0"/>
              </a:rPr>
              <a:t> of the mystery tubes. </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 </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GB" sz="1200" kern="1200" dirty="0">
                <a:solidFill>
                  <a:schemeClr val="tx1"/>
                </a:solidFill>
                <a:effectLst/>
                <a:latin typeface="Arial" panose="020B0604020202020204" pitchFamily="34" charset="0"/>
                <a:ea typeface="+mn-ea"/>
                <a:cs typeface="Arial" panose="020B0604020202020204" pitchFamily="34" charset="0"/>
              </a:rPr>
              <a:t>While building the models, we’ve used a process of trial and error where we have constructed a model and then made predictions and then tested those predictions. When the predictions didn’t match the behaviour of the mystery tube then we went back and altered the model. In doing this we’ve generated and analysed data, we’ve also made observations which we have used to innovate and invent new versions of our model. </a:t>
            </a:r>
          </a:p>
          <a:p>
            <a:r>
              <a:rPr lang="en-GB" sz="1200" kern="1200" dirty="0">
                <a:solidFill>
                  <a:schemeClr val="tx1"/>
                </a:solidFill>
                <a:effectLst/>
                <a:latin typeface="Arial" panose="020B0604020202020204" pitchFamily="34" charset="0"/>
                <a:ea typeface="+mn-ea"/>
                <a:cs typeface="Arial" panose="020B0604020202020204" pitchFamily="34" charset="0"/>
              </a:rPr>
              <a:t> </a:t>
            </a:r>
          </a:p>
          <a:p>
            <a:r>
              <a:rPr lang="en-GB" sz="1200" kern="1200" dirty="0">
                <a:solidFill>
                  <a:schemeClr val="tx1"/>
                </a:solidFill>
                <a:effectLst/>
                <a:latin typeface="Arial" panose="020B0604020202020204" pitchFamily="34" charset="0"/>
                <a:ea typeface="+mn-ea"/>
                <a:cs typeface="Arial" panose="020B0604020202020204" pitchFamily="34" charset="0"/>
              </a:rPr>
              <a:t>So, when faced with doing non-experimental forms of hypothesis testing, scientists often use models to allow them to make changes to independent variables and measure dependent variables. </a:t>
            </a:r>
          </a:p>
          <a:p>
            <a:endParaRPr lang="en-GB"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49DD4D23-C98A-435E-AE88-9061F8349B02}" type="slidenum">
              <a:rPr lang="en-GB" smtClean="0"/>
              <a:pPr/>
              <a:t>19</a:t>
            </a:fld>
            <a:endParaRPr lang="en-GB" dirty="0"/>
          </a:p>
        </p:txBody>
      </p:sp>
    </p:spTree>
    <p:extLst>
      <p:ext uri="{BB962C8B-B14F-4D97-AF65-F5344CB8AC3E}">
        <p14:creationId xmlns:p14="http://schemas.microsoft.com/office/powerpoint/2010/main" val="1752949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My name is Mark Levesley and I am a freelance science education writer based in the UK. I wrote my first textbook in 1998</a:t>
            </a:r>
            <a:endParaRPr lang="en-US"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2</a:t>
            </a:fld>
            <a:endParaRPr lang="en-GB" dirty="0"/>
          </a:p>
        </p:txBody>
      </p:sp>
    </p:spTree>
    <p:extLst>
      <p:ext uri="{BB962C8B-B14F-4D97-AF65-F5344CB8AC3E}">
        <p14:creationId xmlns:p14="http://schemas.microsoft.com/office/powerpoint/2010/main" val="4077452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An example, is the particle model of matter, which was constructed by scientists a long time before it ever became possible to investigate or see atoms and molecules. The model fitted all the evidence that those earlier scientists had, and having worked it out they also used it to make predictions.</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 </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Einstein’s mathematical model of gravity fits all the observations and has been used to make predictions, such as gravitational waves. However, we still don’t know what gravity is … we still can’t look inside the ‘gravity mystery tube’. We just have to use our model.</a:t>
            </a:r>
            <a:endParaRPr lang="en-GB" sz="1200" kern="1200" dirty="0">
              <a:solidFill>
                <a:schemeClr val="tx1"/>
              </a:solidFill>
              <a:effectLst/>
              <a:latin typeface="Arial" panose="020B0604020202020204" pitchFamily="34" charset="0"/>
              <a:ea typeface="+mn-ea"/>
              <a:cs typeface="Arial" panose="020B0604020202020204" pitchFamily="34" charset="0"/>
            </a:endParaRPr>
          </a:p>
          <a:p>
            <a:endParaRPr lang="en-GB"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49DD4D23-C98A-435E-AE88-9061F8349B02}" type="slidenum">
              <a:rPr lang="en-GB" smtClean="0"/>
              <a:pPr/>
              <a:t>20</a:t>
            </a:fld>
            <a:endParaRPr lang="en-GB" dirty="0"/>
          </a:p>
        </p:txBody>
      </p:sp>
    </p:spTree>
    <p:extLst>
      <p:ext uri="{BB962C8B-B14F-4D97-AF65-F5344CB8AC3E}">
        <p14:creationId xmlns:p14="http://schemas.microsoft.com/office/powerpoint/2010/main" val="61664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Faced with non-experimental hypothesis testing, some scientists can’t construct neat physical or mathematical models that allow them to change an independent variable and then measure a dependent variable. But they </a:t>
            </a:r>
            <a:r>
              <a:rPr lang="en-US" sz="1200" i="1" kern="1200" dirty="0">
                <a:solidFill>
                  <a:schemeClr val="tx1"/>
                </a:solidFill>
                <a:effectLst/>
                <a:latin typeface="Arial" panose="020B0604020202020204" pitchFamily="34" charset="0"/>
                <a:ea typeface="+mn-ea"/>
                <a:cs typeface="Arial" panose="020B0604020202020204" pitchFamily="34" charset="0"/>
              </a:rPr>
              <a:t>can</a:t>
            </a:r>
            <a:r>
              <a:rPr lang="en-US" sz="1200" kern="1200" dirty="0">
                <a:solidFill>
                  <a:schemeClr val="tx1"/>
                </a:solidFill>
                <a:effectLst/>
                <a:latin typeface="Arial" panose="020B0604020202020204" pitchFamily="34" charset="0"/>
                <a:ea typeface="+mn-ea"/>
                <a:cs typeface="Arial" panose="020B0604020202020204" pitchFamily="34" charset="0"/>
              </a:rPr>
              <a:t> develop models in which they predict the outcome of changes to a variable, and then look through data to try to find examples of where that variable has changed and whether the predictions are correct. </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 </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This is what astronomers and paleontologists do. And ecologists use food web models to make predictions of what happens if the population of one organism in a habitat changes. In your photocopy packs, there’s a copy of this sheet [Click] which is about building a food web model.</a:t>
            </a:r>
            <a:endParaRPr lang="en-GB" sz="1200" kern="1200" dirty="0">
              <a:solidFill>
                <a:schemeClr val="tx1"/>
              </a:solidFill>
              <a:effectLst/>
              <a:latin typeface="Arial" panose="020B0604020202020204" pitchFamily="34" charset="0"/>
              <a:ea typeface="+mn-ea"/>
              <a:cs typeface="Arial" panose="020B0604020202020204" pitchFamily="34" charset="0"/>
            </a:endParaRPr>
          </a:p>
          <a:p>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We use a lot of models in our teaching of science anyway; we just need to highlight some of the STEM skills that are being developed as we use and develop them. And in this case, we need to make sure that students understand why scientists use models to generate and </a:t>
            </a:r>
            <a:r>
              <a:rPr lang="en-US" sz="1200" kern="1200" dirty="0" err="1">
                <a:solidFill>
                  <a:schemeClr val="tx1"/>
                </a:solidFill>
                <a:effectLst/>
                <a:latin typeface="Arial" panose="020B0604020202020204" pitchFamily="34" charset="0"/>
                <a:ea typeface="+mn-ea"/>
                <a:cs typeface="Arial" panose="020B0604020202020204" pitchFamily="34" charset="0"/>
              </a:rPr>
              <a:t>analyse</a:t>
            </a:r>
            <a:r>
              <a:rPr lang="en-US" sz="1200" kern="1200" dirty="0">
                <a:solidFill>
                  <a:schemeClr val="tx1"/>
                </a:solidFill>
                <a:effectLst/>
                <a:latin typeface="Arial" panose="020B0604020202020204" pitchFamily="34" charset="0"/>
                <a:ea typeface="+mn-ea"/>
                <a:cs typeface="Arial" panose="020B0604020202020204" pitchFamily="34" charset="0"/>
              </a:rPr>
              <a:t> data. </a:t>
            </a:r>
            <a:endParaRPr lang="en-GB" sz="1200" kern="1200" dirty="0">
              <a:solidFill>
                <a:schemeClr val="tx1"/>
              </a:solidFill>
              <a:effectLst/>
              <a:latin typeface="Arial" panose="020B0604020202020204" pitchFamily="34" charset="0"/>
              <a:ea typeface="+mn-ea"/>
              <a:cs typeface="Arial" panose="020B0604020202020204" pitchFamily="34" charset="0"/>
            </a:endParaRPr>
          </a:p>
          <a:p>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In terms of the other STEM subjects, a lot of maths is about constructing abstract mathematical models. </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 </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Engineers use physical models to work out how to achieve something.</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 </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And models are used in the technology that we use everyday, for forecasting the weather for example or artificial intelligence.</a:t>
            </a: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endParaRPr lang="en-GB" sz="1200" kern="1200" dirty="0">
              <a:solidFill>
                <a:schemeClr val="tx1"/>
              </a:solidFill>
              <a:effectLst/>
              <a:latin typeface="Arial" panose="020B0604020202020204" pitchFamily="34" charset="0"/>
              <a:ea typeface="+mn-ea"/>
              <a:cs typeface="Arial" panose="020B0604020202020204" pitchFamily="34" charset="0"/>
            </a:endParaRPr>
          </a:p>
          <a:p>
            <a:endParaRPr lang="en-GB" sz="1200" kern="1200" dirty="0">
              <a:solidFill>
                <a:schemeClr val="tx1"/>
              </a:solidFill>
              <a:effectLst/>
              <a:latin typeface="Arial" panose="020B0604020202020204" pitchFamily="34" charset="0"/>
              <a:ea typeface="+mn-ea"/>
              <a:cs typeface="Arial" panose="020B0604020202020204" pitchFamily="34" charset="0"/>
            </a:endParaRPr>
          </a:p>
          <a:p>
            <a:endParaRPr lang="en-GB" sz="1200" kern="1200" dirty="0">
              <a:solidFill>
                <a:schemeClr val="tx1"/>
              </a:solidFill>
              <a:effectLst/>
              <a:latin typeface="Arial" panose="020B0604020202020204" pitchFamily="34" charset="0"/>
              <a:ea typeface="+mn-ea"/>
              <a:cs typeface="Arial" panose="020B0604020202020204" pitchFamily="34" charset="0"/>
            </a:endParaRPr>
          </a:p>
          <a:p>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endParaRPr lang="en-GB" sz="1200" kern="1200" dirty="0">
              <a:solidFill>
                <a:schemeClr val="tx1"/>
              </a:solidFill>
              <a:effectLst/>
              <a:latin typeface="Arial" panose="020B0604020202020204" pitchFamily="34" charset="0"/>
              <a:ea typeface="+mn-ea"/>
              <a:cs typeface="Arial" panose="020B0604020202020204" pitchFamily="34" charset="0"/>
            </a:endParaRPr>
          </a:p>
          <a:p>
            <a:endParaRPr lang="en-GB"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49DD4D23-C98A-435E-AE88-9061F8349B02}" type="slidenum">
              <a:rPr lang="en-GB" smtClean="0"/>
              <a:pPr/>
              <a:t>21</a:t>
            </a:fld>
            <a:endParaRPr lang="en-GB" dirty="0"/>
          </a:p>
        </p:txBody>
      </p:sp>
    </p:spTree>
    <p:extLst>
      <p:ext uri="{BB962C8B-B14F-4D97-AF65-F5344CB8AC3E}">
        <p14:creationId xmlns:p14="http://schemas.microsoft.com/office/powerpoint/2010/main" val="23996795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Let’s look at another STEM skill. Problem-solving. And here’s an another exploratory activity that can be used to develop a STEM skill, and teach some science. </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 </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In your photocopy packs, you should have something that looks like this: Organs of the alimentary canal. And I’d like you to have a go at doing that activity now. Feel free to work in small groups as you were doing.</a:t>
            </a:r>
            <a:endParaRPr lang="en-GB" sz="1200" kern="1200" dirty="0">
              <a:solidFill>
                <a:schemeClr val="tx1"/>
              </a:solidFill>
              <a:effectLst/>
              <a:latin typeface="Arial" panose="020B0604020202020204" pitchFamily="34" charset="0"/>
              <a:ea typeface="+mn-ea"/>
              <a:cs typeface="Arial" panose="020B0604020202020204" pitchFamily="34" charset="0"/>
            </a:endParaRPr>
          </a:p>
          <a:p>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GB" sz="1200" kern="1200" dirty="0">
                <a:solidFill>
                  <a:schemeClr val="tx1"/>
                </a:solidFill>
                <a:effectLst/>
                <a:latin typeface="Arial" panose="020B0604020202020204" pitchFamily="34" charset="0"/>
                <a:ea typeface="+mn-ea"/>
                <a:cs typeface="Arial" panose="020B0604020202020204" pitchFamily="34" charset="0"/>
              </a:rPr>
              <a:t>[Pause for completion of activity]</a:t>
            </a:r>
          </a:p>
          <a:p>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GB" sz="1200" kern="1200" dirty="0">
                <a:solidFill>
                  <a:schemeClr val="tx1"/>
                </a:solidFill>
                <a:effectLst/>
                <a:latin typeface="Arial" panose="020B0604020202020204" pitchFamily="34" charset="0"/>
                <a:ea typeface="+mn-ea"/>
                <a:cs typeface="Arial" panose="020B0604020202020204" pitchFamily="34" charset="0"/>
              </a:rPr>
              <a:t>You’ll see that you didn’t actually need to know anything about the alimentary canal in order to complete this activity. So, you can make up a problem-solving activity like this at the start of teaching students about something, so that they are learning what they need to learn, but in a different way … a way that is developing a STEM skill (which you can also point out to them). It’s developing the tool of how to put information in logical order. For some students it will help them develop that tool if they can cut out the cards.</a:t>
            </a:r>
          </a:p>
          <a:p>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GB" sz="1200" kern="1200" dirty="0">
                <a:solidFill>
                  <a:schemeClr val="tx1"/>
                </a:solidFill>
                <a:effectLst/>
                <a:latin typeface="Arial" panose="020B0604020202020204" pitchFamily="34" charset="0"/>
                <a:ea typeface="+mn-ea"/>
                <a:cs typeface="Arial" panose="020B0604020202020204" pitchFamily="34" charset="0"/>
              </a:rPr>
              <a:t>And these types of problem-solving puzzles can be used after students have learnt about something as well. And in your photocopied packs there are three examples of this for you to try. Each one generates a slightly different way of displaying some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endParaRPr lang="en-GB" sz="1200" kern="1200" dirty="0">
              <a:solidFill>
                <a:schemeClr val="tx1"/>
              </a:solidFill>
              <a:effectLst/>
              <a:latin typeface="Arial" panose="020B0604020202020204" pitchFamily="34" charset="0"/>
              <a:ea typeface="+mn-ea"/>
              <a:cs typeface="Arial" panose="020B0604020202020204" pitchFamily="34" charset="0"/>
            </a:endParaRPr>
          </a:p>
          <a:p>
            <a:endParaRPr lang="en-GB"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49DD4D23-C98A-435E-AE88-9061F8349B02}" type="slidenum">
              <a:rPr lang="en-GB" smtClean="0"/>
              <a:pPr/>
              <a:t>22</a:t>
            </a:fld>
            <a:endParaRPr lang="en-GB" dirty="0"/>
          </a:p>
        </p:txBody>
      </p:sp>
    </p:spTree>
    <p:extLst>
      <p:ext uri="{BB962C8B-B14F-4D97-AF65-F5344CB8AC3E}">
        <p14:creationId xmlns:p14="http://schemas.microsoft.com/office/powerpoint/2010/main" val="32439734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There are plenty of activity ideas that you can use to introduce other STEM skills into your science teaching, but I would urge you to choose activities that deliver both the science and the STEM skills. At the end of your handouts I have listed some useful websites for this.</a:t>
            </a: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kern="1200" dirty="0">
                <a:solidFill>
                  <a:schemeClr val="tx1"/>
                </a:solidFill>
                <a:effectLst/>
                <a:latin typeface="Arial" panose="020B0604020202020204" pitchFamily="34" charset="0"/>
                <a:ea typeface="+mn-ea"/>
                <a:cs typeface="Arial" panose="020B0604020202020204" pitchFamily="34" charset="0"/>
              </a:rPr>
              <a:t>Where you can, I would urge you to use examples and contexts with clear links to other STEM subjects, and to STEM careers. This will allow students to start to understand </a:t>
            </a:r>
            <a:r>
              <a:rPr lang="en-US" sz="1200" i="1" kern="1200" dirty="0">
                <a:solidFill>
                  <a:schemeClr val="tx1"/>
                </a:solidFill>
                <a:effectLst/>
                <a:latin typeface="Arial" panose="020B0604020202020204" pitchFamily="34" charset="0"/>
                <a:ea typeface="+mn-ea"/>
                <a:cs typeface="Arial" panose="020B0604020202020204" pitchFamily="34" charset="0"/>
              </a:rPr>
              <a:t>why </a:t>
            </a:r>
            <a:r>
              <a:rPr lang="en-US" sz="1200" kern="1200" dirty="0">
                <a:solidFill>
                  <a:schemeClr val="tx1"/>
                </a:solidFill>
                <a:effectLst/>
                <a:latin typeface="Arial" panose="020B0604020202020204" pitchFamily="34" charset="0"/>
                <a:ea typeface="+mn-ea"/>
                <a:cs typeface="Arial" panose="020B0604020202020204" pitchFamily="34" charset="0"/>
              </a:rPr>
              <a:t>they are developing STEM skills and why they are so important.</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 </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So, if you’re writing questions or making worksheets or designing a presentation for use by students, put in some STEM examples (such as STEM-oriented jobs). </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 </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You may be using text books in your teaching, and it’s worthwhile highlighting STEM examples in those books, including the jobs people are doing. So, I’m just going to give you some examples from one of my courses, which some of you may be familiar with: Exploring Science. </a:t>
            </a: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GB" sz="1200" u="sng" kern="1200" dirty="0">
                <a:solidFill>
                  <a:schemeClr val="tx1"/>
                </a:solidFill>
                <a:effectLst/>
                <a:latin typeface="Arial" panose="020B0604020202020204" pitchFamily="34" charset="0"/>
                <a:ea typeface="+mn-ea"/>
                <a:cs typeface="Arial" panose="020B0604020202020204" pitchFamily="34" charset="0"/>
                <a:hlinkClick r:id="rId3"/>
              </a:rPr>
              <a:t>https://undsci.berkeley.edu/</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GB" sz="1200" u="sng" kern="1200" dirty="0">
                <a:solidFill>
                  <a:schemeClr val="tx1"/>
                </a:solidFill>
                <a:effectLst/>
                <a:latin typeface="Arial" panose="020B0604020202020204" pitchFamily="34" charset="0"/>
                <a:ea typeface="+mn-ea"/>
                <a:cs typeface="Arial" panose="020B0604020202020204" pitchFamily="34" charset="0"/>
                <a:hlinkClick r:id="rId4"/>
              </a:rPr>
              <a:t>https://www.stem.org.uk/</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GB" sz="1200" u="sng" kern="1200" dirty="0">
                <a:solidFill>
                  <a:schemeClr val="tx1"/>
                </a:solidFill>
                <a:effectLst/>
                <a:latin typeface="Arial" panose="020B0604020202020204" pitchFamily="34" charset="0"/>
                <a:ea typeface="+mn-ea"/>
                <a:cs typeface="Arial" panose="020B0604020202020204" pitchFamily="34" charset="0"/>
                <a:hlinkClick r:id="rId5"/>
              </a:rPr>
              <a:t>https://practicalaction.org/schools</a:t>
            </a: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23</a:t>
            </a:fld>
            <a:endParaRPr lang="en-GB" dirty="0"/>
          </a:p>
        </p:txBody>
      </p:sp>
    </p:spTree>
    <p:extLst>
      <p:ext uri="{BB962C8B-B14F-4D97-AF65-F5344CB8AC3E}">
        <p14:creationId xmlns:p14="http://schemas.microsoft.com/office/powerpoint/2010/main" val="5711800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Exploring Science is designed for lower secondary, and contains many links to STEM. Here are some examples of careers and opportunities: we have a paramedic, a bit about archaeology, a water scientist, the development of games and even how some people have used scientific ideas to create music.</a:t>
            </a:r>
            <a:endParaRPr lang="en-GB" sz="1200" kern="1200" dirty="0">
              <a:solidFill>
                <a:schemeClr val="tx1"/>
              </a:solidFill>
              <a:effectLst/>
              <a:latin typeface="Arial" panose="020B0604020202020204" pitchFamily="34" charset="0"/>
              <a:ea typeface="+mn-ea"/>
              <a:cs typeface="Arial" panose="020B0604020202020204" pitchFamily="34" charset="0"/>
            </a:endParaRPr>
          </a:p>
          <a:p>
            <a:br>
              <a:rPr lang="en-US" sz="1200" kern="1200" dirty="0">
                <a:solidFill>
                  <a:schemeClr val="tx1"/>
                </a:solidFill>
                <a:effectLst/>
                <a:latin typeface="Arial" panose="020B0604020202020204" pitchFamily="34" charset="0"/>
                <a:ea typeface="+mn-ea"/>
                <a:cs typeface="Arial" panose="020B0604020202020204" pitchFamily="34" charset="0"/>
              </a:rPr>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24</a:t>
            </a:fld>
            <a:endParaRPr lang="en-GB" dirty="0"/>
          </a:p>
        </p:txBody>
      </p:sp>
    </p:spTree>
    <p:extLst>
      <p:ext uri="{BB962C8B-B14F-4D97-AF65-F5344CB8AC3E}">
        <p14:creationId xmlns:p14="http://schemas.microsoft.com/office/powerpoint/2010/main" val="35955987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Various pages in the books are devoted to exploring the links between science and technology, and between science and engineering. And equally there are pages that explore the links between science and maths.</a:t>
            </a:r>
            <a:endParaRPr lang="en-GB"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49DD4D23-C98A-435E-AE88-9061F8349B02}" type="slidenum">
              <a:rPr lang="en-GB" smtClean="0"/>
              <a:pPr/>
              <a:t>25</a:t>
            </a:fld>
            <a:endParaRPr lang="en-GB" dirty="0"/>
          </a:p>
        </p:txBody>
      </p:sp>
    </p:spTree>
    <p:extLst>
      <p:ext uri="{BB962C8B-B14F-4D97-AF65-F5344CB8AC3E}">
        <p14:creationId xmlns:p14="http://schemas.microsoft.com/office/powerpoint/2010/main" val="37806389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There are also pages that </a:t>
            </a:r>
            <a:r>
              <a:rPr lang="en-US" sz="1200" i="1" kern="1200" dirty="0">
                <a:solidFill>
                  <a:schemeClr val="tx1"/>
                </a:solidFill>
                <a:effectLst/>
                <a:latin typeface="Arial" panose="020B0604020202020204" pitchFamily="34" charset="0"/>
                <a:ea typeface="+mn-ea"/>
                <a:cs typeface="Arial" panose="020B0604020202020204" pitchFamily="34" charset="0"/>
              </a:rPr>
              <a:t>develop</a:t>
            </a:r>
            <a:r>
              <a:rPr lang="en-US" sz="1200" kern="1200" dirty="0">
                <a:solidFill>
                  <a:schemeClr val="tx1"/>
                </a:solidFill>
                <a:effectLst/>
                <a:latin typeface="Arial" panose="020B0604020202020204" pitchFamily="34" charset="0"/>
                <a:ea typeface="+mn-ea"/>
                <a:cs typeface="Arial" panose="020B0604020202020204" pitchFamily="34" charset="0"/>
              </a:rPr>
              <a:t> certain STEM skills. This one is obviously all about the use of maths.</a:t>
            </a:r>
            <a:endParaRPr lang="en-GB" sz="1200" kern="1200" dirty="0">
              <a:solidFill>
                <a:schemeClr val="tx1"/>
              </a:solidFill>
              <a:effectLst/>
              <a:latin typeface="Arial" panose="020B0604020202020204" pitchFamily="34" charset="0"/>
              <a:ea typeface="+mn-ea"/>
              <a:cs typeface="Arial" panose="020B0604020202020204" pitchFamily="34" charset="0"/>
            </a:endParaRPr>
          </a:p>
          <a:p>
            <a:br>
              <a:rPr lang="en-US" sz="1200" kern="1200" dirty="0">
                <a:solidFill>
                  <a:schemeClr val="tx1"/>
                </a:solidFill>
                <a:effectLst/>
                <a:latin typeface="Arial" panose="020B0604020202020204" pitchFamily="34" charset="0"/>
                <a:ea typeface="+mn-ea"/>
                <a:cs typeface="Arial" panose="020B0604020202020204" pitchFamily="34" charset="0"/>
              </a:rPr>
            </a:br>
            <a:endParaRPr lang="en-US"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26</a:t>
            </a:fld>
            <a:endParaRPr lang="en-GB" dirty="0"/>
          </a:p>
        </p:txBody>
      </p:sp>
    </p:spTree>
    <p:extLst>
      <p:ext uri="{BB962C8B-B14F-4D97-AF65-F5344CB8AC3E}">
        <p14:creationId xmlns:p14="http://schemas.microsoft.com/office/powerpoint/2010/main" val="25635585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this one is about effective communication. </a:t>
            </a: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27</a:t>
            </a:fld>
            <a:endParaRPr lang="en-GB" dirty="0"/>
          </a:p>
        </p:txBody>
      </p:sp>
    </p:spTree>
    <p:extLst>
      <p:ext uri="{BB962C8B-B14F-4D97-AF65-F5344CB8AC3E}">
        <p14:creationId xmlns:p14="http://schemas.microsoft.com/office/powerpoint/2010/main" val="14731055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That brings me to the end of what I wanted to share with you. In summary, I hope that I have given you some things to think about in terms of what STEM education is, its importance and how it can be integrated reasonably easily into your existing teaching of science. </a:t>
            </a:r>
          </a:p>
        </p:txBody>
      </p:sp>
      <p:sp>
        <p:nvSpPr>
          <p:cNvPr id="4" name="Slide Number Placeholder 3"/>
          <p:cNvSpPr>
            <a:spLocks noGrp="1"/>
          </p:cNvSpPr>
          <p:nvPr>
            <p:ph type="sldNum" sz="quarter" idx="5"/>
          </p:nvPr>
        </p:nvSpPr>
        <p:spPr/>
        <p:txBody>
          <a:bodyPr/>
          <a:lstStyle/>
          <a:p>
            <a:fld id="{49DD4D23-C98A-435E-AE88-9061F8349B02}" type="slidenum">
              <a:rPr lang="en-GB" smtClean="0"/>
              <a:pPr/>
              <a:t>28</a:t>
            </a:fld>
            <a:endParaRPr lang="en-GB" dirty="0"/>
          </a:p>
        </p:txBody>
      </p:sp>
    </p:spTree>
    <p:extLst>
      <p:ext uri="{BB962C8B-B14F-4D97-AF65-F5344CB8AC3E}">
        <p14:creationId xmlns:p14="http://schemas.microsoft.com/office/powerpoint/2010/main" val="41168670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For me, there are three key things that need to be done in order to incorporate STEM effectively into the teaching of science. [Click] And in doing this we should be able to develop not only an appreciation of the importance of STEM in the students that we teach, but also help them to develop the seven [Click] core STEM skills that will enable them to flourish in an increasingly technological society. </a:t>
            </a:r>
            <a:endParaRPr lang="en-US"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29</a:t>
            </a:fld>
            <a:endParaRPr lang="en-GB" dirty="0"/>
          </a:p>
        </p:txBody>
      </p:sp>
    </p:spTree>
    <p:extLst>
      <p:ext uri="{BB962C8B-B14F-4D97-AF65-F5344CB8AC3E}">
        <p14:creationId xmlns:p14="http://schemas.microsoft.com/office/powerpoint/2010/main" val="1112205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have worked for most of the major UK publishers over the last 20 years, including Pearson. And here are some recent publications that I have worked on. </a:t>
            </a:r>
          </a:p>
          <a:p>
            <a:endParaRPr lang="en-GB" dirty="0"/>
          </a:p>
          <a:p>
            <a:r>
              <a:rPr lang="en-GB" dirty="0"/>
              <a:t>Apart from writing, I also act as series editor on many publications. One of my jobs as a series editor is to design how a course of books works. And that includes how the different subjects within science (biology, chemistry and physics) link together, and the links between science and other subjects, including the STEM subjects. And STEM is what I’m going to be talking about today. </a:t>
            </a:r>
          </a:p>
          <a:p>
            <a:r>
              <a:rPr lang="en-GB" dirty="0"/>
              <a:t> </a:t>
            </a:r>
          </a:p>
          <a:p>
            <a:r>
              <a:rPr lang="en-GB" dirty="0"/>
              <a:t>In the course of this session, I’m going to show you some things, and share some ideas but I’m going to be asking you to do some work too. For that, everyone will need the photocopied pack that looks like this and something to write with. And at the end of the presentation, I will also give you details of where you can download the presentation. </a:t>
            </a:r>
          </a:p>
          <a:p>
            <a:r>
              <a:rPr lang="en-GB" dirty="0"/>
              <a:t> </a:t>
            </a:r>
          </a:p>
          <a:p>
            <a:endParaRPr lang="en-US"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3</a:t>
            </a:fld>
            <a:endParaRPr lang="en-GB" dirty="0"/>
          </a:p>
        </p:txBody>
      </p:sp>
    </p:spTree>
    <p:extLst>
      <p:ext uri="{BB962C8B-B14F-4D97-AF65-F5344CB8AC3E}">
        <p14:creationId xmlns:p14="http://schemas.microsoft.com/office/powerpoint/2010/main" val="2345548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are a few websites that I think you might find useful, and some ways to stay in touch with me. All this information is also at the bottom of your handouts.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Very many thanks for working so hard! And I hope to see you later in the round table discussion at the end of the day.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30</a:t>
            </a:fld>
            <a:endParaRPr lang="en-GB" dirty="0"/>
          </a:p>
        </p:txBody>
      </p:sp>
    </p:spTree>
    <p:extLst>
      <p:ext uri="{BB962C8B-B14F-4D97-AF65-F5344CB8AC3E}">
        <p14:creationId xmlns:p14="http://schemas.microsoft.com/office/powerpoint/2010/main" val="8647030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4"/>
        <p:cNvGrpSpPr/>
        <p:nvPr/>
      </p:nvGrpSpPr>
      <p:grpSpPr>
        <a:xfrm>
          <a:off x="0" y="0"/>
          <a:ext cx="0" cy="0"/>
          <a:chOff x="0" y="0"/>
          <a:chExt cx="0" cy="0"/>
        </a:xfrm>
      </p:grpSpPr>
      <p:sp>
        <p:nvSpPr>
          <p:cNvPr id="1875" name="Shape 1875"/>
          <p:cNvSpPr>
            <a:spLocks noGrp="1" noRot="1" noChangeAspect="1"/>
          </p:cNvSpPr>
          <p:nvPr>
            <p:ph type="sldImg" idx="2"/>
          </p:nvPr>
        </p:nvSpPr>
        <p:spPr>
          <a:xfrm>
            <a:off x="901700" y="739775"/>
            <a:ext cx="4932363" cy="370046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6" name="Shape 1876"/>
          <p:cNvSpPr txBox="1">
            <a:spLocks noGrp="1"/>
          </p:cNvSpPr>
          <p:nvPr>
            <p:ph type="body" idx="1"/>
          </p:nvPr>
        </p:nvSpPr>
        <p:spPr>
          <a:xfrm>
            <a:off x="1104697" y="4686499"/>
            <a:ext cx="4526400" cy="4439700"/>
          </a:xfrm>
          <a:prstGeom prst="rect">
            <a:avLst/>
          </a:prstGeom>
        </p:spPr>
        <p:txBody>
          <a:bodyPr spcFirstLastPara="1" wrap="square" lIns="91425" tIns="91425" rIns="91425" bIns="91425" anchor="t" anchorCtr="0">
            <a:noAutofit/>
          </a:bodyPr>
          <a:lstStyle/>
          <a:p>
            <a:pPr marL="0" lvl="0" indent="76200" rtl="0">
              <a:spcBef>
                <a:spcPts val="0"/>
              </a:spcBef>
              <a:spcAft>
                <a:spcPts val="0"/>
              </a:spcAft>
              <a:buNone/>
            </a:pPr>
            <a:endParaRPr dirty="0"/>
          </a:p>
        </p:txBody>
      </p:sp>
      <p:sp>
        <p:nvSpPr>
          <p:cNvPr id="1877" name="Shape 1877"/>
          <p:cNvSpPr txBox="1">
            <a:spLocks noGrp="1"/>
          </p:cNvSpPr>
          <p:nvPr>
            <p:ph type="sldNum" idx="12"/>
          </p:nvPr>
        </p:nvSpPr>
        <p:spPr>
          <a:xfrm>
            <a:off x="5915524" y="9372997"/>
            <a:ext cx="820200" cy="4932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fld id="{00000000-1234-1234-1234-123412341234}" type="slidenum">
              <a:rPr lang="en-GB"/>
              <a:t>31</a:t>
            </a:fld>
            <a:endParaRPr/>
          </a:p>
        </p:txBody>
      </p:sp>
    </p:spTree>
    <p:extLst>
      <p:ext uri="{BB962C8B-B14F-4D97-AF65-F5344CB8AC3E}">
        <p14:creationId xmlns:p14="http://schemas.microsoft.com/office/powerpoint/2010/main" val="4701482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32</a:t>
            </a:fld>
            <a:endParaRPr lang="en-GB" dirty="0"/>
          </a:p>
        </p:txBody>
      </p:sp>
    </p:spTree>
    <p:extLst>
      <p:ext uri="{BB962C8B-B14F-4D97-AF65-F5344CB8AC3E}">
        <p14:creationId xmlns:p14="http://schemas.microsoft.com/office/powerpoint/2010/main" val="21573760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33</a:t>
            </a:fld>
            <a:endParaRPr lang="en-GB" dirty="0"/>
          </a:p>
        </p:txBody>
      </p:sp>
    </p:spTree>
    <p:extLst>
      <p:ext uri="{BB962C8B-B14F-4D97-AF65-F5344CB8AC3E}">
        <p14:creationId xmlns:p14="http://schemas.microsoft.com/office/powerpoint/2010/main" val="1006914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Given that this is a STEM conference, I’m sure we all know what the STEM subjects are. Rather than subjects, some people like to call these the four pillars of STEM. Those subjects or pillars are: </a:t>
            </a:r>
          </a:p>
          <a:p>
            <a:pPr lvl="0"/>
            <a:r>
              <a:rPr lang="en-GB" sz="1200" kern="1200" dirty="0">
                <a:solidFill>
                  <a:schemeClr val="tx1"/>
                </a:solidFill>
                <a:effectLst/>
                <a:latin typeface="Arial" panose="020B0604020202020204" pitchFamily="34" charset="0"/>
                <a:ea typeface="+mn-ea"/>
                <a:cs typeface="Arial" panose="020B0604020202020204" pitchFamily="34" charset="0"/>
              </a:rPr>
              <a:t>[Click - science], [Click - technology], [Click – engineering], [Click – maths]. I did, however, meet someone last month who was convinced that the M stood for medicine. And that’s part of the problem with STEM education in that it seems to mean slightly different things to different people. So, I think it’s worth spending a few minutes asking ourselves:</a:t>
            </a:r>
          </a:p>
          <a:p>
            <a:pPr lvl="0"/>
            <a:r>
              <a:rPr lang="en-GB" sz="1200" kern="1200" dirty="0">
                <a:solidFill>
                  <a:schemeClr val="tx1"/>
                </a:solidFill>
                <a:effectLst/>
                <a:latin typeface="Arial" panose="020B0604020202020204" pitchFamily="34" charset="0"/>
                <a:ea typeface="+mn-ea"/>
                <a:cs typeface="Arial" panose="020B0604020202020204" pitchFamily="34" charset="0"/>
              </a:rPr>
              <a:t>• </a:t>
            </a:r>
            <a:r>
              <a:rPr lang="en-US" sz="1200" kern="1200" dirty="0">
                <a:solidFill>
                  <a:schemeClr val="tx1"/>
                </a:solidFill>
                <a:effectLst/>
                <a:latin typeface="Arial" panose="020B0604020202020204" pitchFamily="34" charset="0"/>
                <a:ea typeface="+mn-ea"/>
                <a:cs typeface="Arial" panose="020B0604020202020204" pitchFamily="34" charset="0"/>
              </a:rPr>
              <a:t>what we mean by STEM and why it contains four STEM subjects </a:t>
            </a:r>
            <a:endParaRPr lang="en-GB" sz="1200" kern="1200" dirty="0">
              <a:solidFill>
                <a:schemeClr val="tx1"/>
              </a:solidFill>
              <a:effectLst/>
              <a:latin typeface="Arial" panose="020B0604020202020204" pitchFamily="34" charset="0"/>
              <a:ea typeface="+mn-ea"/>
              <a:cs typeface="Arial" panose="020B0604020202020204" pitchFamily="34" charset="0"/>
            </a:endParaRPr>
          </a:p>
          <a:p>
            <a:pPr lvl="0"/>
            <a:r>
              <a:rPr lang="en-US" sz="1200" kern="1200" dirty="0">
                <a:solidFill>
                  <a:schemeClr val="tx1"/>
                </a:solidFill>
                <a:effectLst/>
                <a:latin typeface="Arial" panose="020B0604020202020204" pitchFamily="34" charset="0"/>
                <a:ea typeface="+mn-ea"/>
                <a:cs typeface="Arial" panose="020B0604020202020204" pitchFamily="34" charset="0"/>
              </a:rPr>
              <a:t>• and what we mean by STEM education.</a:t>
            </a:r>
            <a:endParaRPr lang="en-GB" sz="1200" kern="1200" dirty="0">
              <a:solidFill>
                <a:schemeClr val="tx1"/>
              </a:solidFill>
              <a:effectLst/>
              <a:latin typeface="Arial" panose="020B0604020202020204" pitchFamily="34" charset="0"/>
              <a:ea typeface="+mn-ea"/>
              <a:cs typeface="Arial" panose="020B0604020202020204" pitchFamily="34" charset="0"/>
            </a:endParaRPr>
          </a:p>
          <a:p>
            <a:br>
              <a:rPr lang="en-US" sz="1200" kern="1200" dirty="0">
                <a:solidFill>
                  <a:schemeClr val="tx1"/>
                </a:solidFill>
                <a:effectLst/>
                <a:latin typeface="Arial" panose="020B0604020202020204" pitchFamily="34" charset="0"/>
                <a:ea typeface="+mn-ea"/>
                <a:cs typeface="Arial" panose="020B0604020202020204" pitchFamily="34" charset="0"/>
              </a:rPr>
            </a:b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4</a:t>
            </a:fld>
            <a:endParaRPr lang="en-GB" dirty="0"/>
          </a:p>
        </p:txBody>
      </p:sp>
    </p:spTree>
    <p:extLst>
      <p:ext uri="{BB962C8B-B14F-4D97-AF65-F5344CB8AC3E}">
        <p14:creationId xmlns:p14="http://schemas.microsoft.com/office/powerpoint/2010/main" val="2815781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Arial" panose="020B0604020202020204" pitchFamily="34" charset="0"/>
                <a:ea typeface="+mn-ea"/>
                <a:cs typeface="Arial" panose="020B0604020202020204" pitchFamily="34" charset="0"/>
              </a:rPr>
              <a:t>Some people tell me that STEM education is about integrating the way that maths and science (and maybe design &amp; technology) are taught in a school. [Click] So, for them it’s a </a:t>
            </a:r>
            <a:r>
              <a:rPr lang="en-GB" sz="1200" b="0" kern="1200" dirty="0">
                <a:solidFill>
                  <a:schemeClr val="tx1"/>
                </a:solidFill>
                <a:effectLst/>
                <a:latin typeface="Arial" panose="020B0604020202020204" pitchFamily="34" charset="0"/>
                <a:ea typeface="+mn-ea"/>
                <a:cs typeface="Arial" panose="020B0604020202020204" pitchFamily="34" charset="0"/>
              </a:rPr>
              <a:t>teaching methodology</a:t>
            </a:r>
            <a:r>
              <a:rPr lang="en-GB" sz="1200" kern="1200" dirty="0">
                <a:solidFill>
                  <a:schemeClr val="tx1"/>
                </a:solidFill>
                <a:effectLst/>
                <a:latin typeface="Arial" panose="020B0604020202020204" pitchFamily="34" charset="0"/>
                <a:ea typeface="+mn-ea"/>
                <a:cs typeface="Arial" panose="020B0604020202020204" pitchFamily="34" charset="0"/>
              </a:rPr>
              <a:t>. For others, STEM education is </a:t>
            </a:r>
            <a:r>
              <a:rPr lang="en-GB" sz="1200" b="0" kern="1200" dirty="0">
                <a:solidFill>
                  <a:schemeClr val="tx1"/>
                </a:solidFill>
                <a:effectLst/>
                <a:latin typeface="Arial" panose="020B0604020202020204" pitchFamily="34" charset="0"/>
                <a:ea typeface="+mn-ea"/>
                <a:cs typeface="Arial" panose="020B0604020202020204" pitchFamily="34" charset="0"/>
              </a:rPr>
              <a:t>a set of skills that </a:t>
            </a:r>
            <a:r>
              <a:rPr lang="en-GB" sz="1200" kern="1200" dirty="0">
                <a:solidFill>
                  <a:schemeClr val="tx1"/>
                </a:solidFill>
                <a:effectLst/>
                <a:latin typeface="Arial" panose="020B0604020202020204" pitchFamily="34" charset="0"/>
                <a:ea typeface="+mn-ea"/>
                <a:cs typeface="Arial" panose="020B0604020202020204" pitchFamily="34" charset="0"/>
              </a:rPr>
              <a:t>students develop while studying maths, science and design &amp; technology. [Click] For others, STEM education is more aspirational, and is about pointing out to students the opportunities and career pathways that are open to those who work hard at science, maths and design &amp; technology. It is a set of future opportunities. [Click] </a:t>
            </a:r>
          </a:p>
          <a:p>
            <a:r>
              <a:rPr lang="en-GB" sz="1200" kern="1200" dirty="0">
                <a:solidFill>
                  <a:schemeClr val="tx1"/>
                </a:solidFill>
                <a:effectLst/>
                <a:latin typeface="Arial" panose="020B0604020202020204" pitchFamily="34" charset="0"/>
                <a:ea typeface="+mn-ea"/>
                <a:cs typeface="Arial" panose="020B0604020202020204" pitchFamily="34" charset="0"/>
              </a:rPr>
              <a:t> </a:t>
            </a:r>
          </a:p>
          <a:p>
            <a:r>
              <a:rPr lang="en-GB" sz="1200" kern="1200" dirty="0">
                <a:solidFill>
                  <a:schemeClr val="tx1"/>
                </a:solidFill>
                <a:effectLst/>
                <a:latin typeface="Arial" panose="020B0604020202020204" pitchFamily="34" charset="0"/>
                <a:ea typeface="+mn-ea"/>
                <a:cs typeface="Arial" panose="020B0604020202020204" pitchFamily="34" charset="0"/>
              </a:rPr>
              <a:t>And for some, offering STEM education just means that the school teaches science and maths. Others don’t want to put STEM education into their teaching of science because they think that it will mean that they have to completely change the way they teach science and start teaching technology and engineering as well, during science lessons. Some people will include various arts subjects within STEM education, arguing that careers in video games production or architecture, for example, require knowledge of art and artistic skills. So, some will talk about STEAM education. </a:t>
            </a:r>
          </a:p>
          <a:p>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Well, I’m not convinced by the argument that we need to include Art as well. </a:t>
            </a:r>
            <a:r>
              <a:rPr lang="en-US" sz="1200" kern="1200" dirty="0">
                <a:solidFill>
                  <a:schemeClr val="tx1"/>
                </a:solidFill>
                <a:effectLst/>
                <a:latin typeface="Arial" panose="020B0604020202020204" pitchFamily="34" charset="0"/>
                <a:ea typeface="+mn-ea"/>
                <a:cs typeface="Arial" panose="020B0604020202020204" pitchFamily="34" charset="0"/>
              </a:rPr>
              <a:t>There are links to be made between all the subjects that we teach in school and it’s always good teaching practice to highlight those links to students, and indeed to run joint activities with teachers of other subjects. But if we start adding too many subjects to STEM, we will lose focus. There is a reason why the four STEM subjects are put together, and we need to focus on that.</a:t>
            </a:r>
            <a:r>
              <a:rPr lang="en-GB"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I think that STEM education is about equipping the next generation with the skills that they need to succeed in an increasingly technological society. So I think that STEM education is also a bit more than just teaching science and maths. But, I don’t think that STEM education is about re-inventing the school curriculum and introducing the teaching of engineering into science classes, for example.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GB" sz="1200" kern="1200" dirty="0">
                <a:solidFill>
                  <a:schemeClr val="tx1"/>
                </a:solidFill>
                <a:effectLst/>
                <a:latin typeface="Arial" panose="020B0604020202020204" pitchFamily="34" charset="0"/>
                <a:ea typeface="+mn-ea"/>
                <a:cs typeface="Arial" panose="020B0604020202020204" pitchFamily="34" charset="0"/>
              </a:rPr>
              <a:t>For me, STEM education is a mixture of all those points currently on the screen. And [click] this would be my definition. [Read it out].</a:t>
            </a:r>
            <a:endParaRPr lang="en-US"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5</a:t>
            </a:fld>
            <a:endParaRPr lang="en-GB" dirty="0"/>
          </a:p>
        </p:txBody>
      </p:sp>
    </p:spTree>
    <p:extLst>
      <p:ext uri="{BB962C8B-B14F-4D97-AF65-F5344CB8AC3E}">
        <p14:creationId xmlns:p14="http://schemas.microsoft.com/office/powerpoint/2010/main" val="3204364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Arial" panose="020B0604020202020204" pitchFamily="34" charset="0"/>
                <a:ea typeface="+mn-ea"/>
                <a:cs typeface="Arial" panose="020B0604020202020204" pitchFamily="34" charset="0"/>
              </a:rPr>
              <a:t>In schools, we teach science and maths as standard, which is why many people assume that STEM education is just making sure that we teach those subjects well. Technology is taught in many schools (as design and technology) but certainly not all. And, if design &amp; technology is taught, engineering is usually assumed to be part of that … but there are very few schools that teach engineering as a separate subject. </a:t>
            </a:r>
            <a:r>
              <a:rPr lang="en-US" sz="1200" kern="1200" dirty="0">
                <a:solidFill>
                  <a:schemeClr val="tx1"/>
                </a:solidFill>
                <a:effectLst/>
                <a:latin typeface="Arial" panose="020B0604020202020204" pitchFamily="34" charset="0"/>
                <a:ea typeface="+mn-ea"/>
                <a:cs typeface="Arial" panose="020B0604020202020204" pitchFamily="34" charset="0"/>
              </a:rPr>
              <a:t>So, why are there four subjects in STEM (and not just the ones we happen to already teach in a school).</a:t>
            </a: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The answer to that is that all four subjects, science, technology, engineering and maths have fundamentally different approaches and functions.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[Click] Science </a:t>
            </a:r>
            <a:r>
              <a:rPr lang="en-GB" sz="1600" dirty="0"/>
              <a:t>is about generating ideas (hypotheses) and testing them. We have an idea of why/how something happens, and then design a way of finding out if we are correct. We can say that in science: [Click] </a:t>
            </a:r>
            <a:r>
              <a:rPr lang="en-GB" sz="1600" dirty="0">
                <a:solidFill>
                  <a:srgbClr val="FF0000"/>
                </a:solidFill>
              </a:rPr>
              <a:t>We have a possible answer; we need to work out if it’s correct.</a:t>
            </a:r>
            <a:endParaRPr lang="en-GB" sz="200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FF0000"/>
                </a:solidFill>
              </a:rPr>
              <a:t>[Click] </a:t>
            </a:r>
            <a:r>
              <a:rPr lang="en-GB" sz="1600" dirty="0"/>
              <a:t>Technology is about developing ways to use new discoveries. We have a new discovery, and then design novel ways of using it. We can say that in technology: [Click] </a:t>
            </a:r>
            <a:r>
              <a:rPr lang="en-GB" sz="1600" dirty="0">
                <a:solidFill>
                  <a:srgbClr val="FF0000"/>
                </a:solidFill>
              </a:rPr>
              <a:t>We have an answer; we need to work out how to use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FF0000"/>
                </a:solidFill>
              </a:rPr>
              <a:t>[Click] </a:t>
            </a:r>
            <a:r>
              <a:rPr lang="en-GB" sz="2000" dirty="0"/>
              <a:t>Engineering is about the process of reaching an answer or solution, rather than the solution itself. We have a plan for something that we want to build, and then design a process to make happen. We can say that in engineering: [Click] </a:t>
            </a:r>
            <a:r>
              <a:rPr lang="en-GB" sz="2000" dirty="0">
                <a:solidFill>
                  <a:srgbClr val="FF0000"/>
                </a:solidFill>
              </a:rPr>
              <a:t>We know the answer we want; we need to work out how to get there. </a:t>
            </a:r>
            <a:endParaRPr lang="en-GB" sz="280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p>
          <a:p>
            <a:r>
              <a:rPr lang="en-GB" sz="2000" dirty="0"/>
              <a:t>[Click] Maths is about interrogating data to find out what is there. We have some data, and use mathematical ways of processing, probing and presenting that data to discover what it can show us. We can say that in maths: [Click] </a:t>
            </a:r>
            <a:r>
              <a:rPr lang="en-GB" sz="2000" dirty="0">
                <a:solidFill>
                  <a:srgbClr val="FF0000"/>
                </a:solidFill>
              </a:rPr>
              <a:t>We think we may have an answer; we need to work out if we have an answer and what that answer is. </a:t>
            </a:r>
            <a:endParaRPr lang="en-GB" sz="280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So, the four subjects have four fundamentally different approaches. And that’s why we have four STEM subjects.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6</a:t>
            </a:fld>
            <a:endParaRPr lang="en-GB" dirty="0"/>
          </a:p>
        </p:txBody>
      </p:sp>
    </p:spTree>
    <p:extLst>
      <p:ext uri="{BB962C8B-B14F-4D97-AF65-F5344CB8AC3E}">
        <p14:creationId xmlns:p14="http://schemas.microsoft.com/office/powerpoint/2010/main" val="4249951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So, if the four [Click, Click, Click, Click] STEM subjects are fundamentally different, why do we put them together in STEM? There are two reasons for this. The </a:t>
            </a:r>
            <a:r>
              <a:rPr lang="en-GB" sz="1200" i="1" kern="1200" dirty="0">
                <a:solidFill>
                  <a:schemeClr val="tx1"/>
                </a:solidFill>
                <a:effectLst/>
                <a:latin typeface="Arial" panose="020B0604020202020204" pitchFamily="34" charset="0"/>
                <a:ea typeface="+mn-ea"/>
                <a:cs typeface="Arial" panose="020B0604020202020204" pitchFamily="34" charset="0"/>
              </a:rPr>
              <a:t>first</a:t>
            </a:r>
            <a:r>
              <a:rPr lang="en-GB" sz="1200" kern="1200" dirty="0">
                <a:solidFill>
                  <a:schemeClr val="tx1"/>
                </a:solidFill>
                <a:effectLst/>
                <a:latin typeface="Arial" panose="020B0604020202020204" pitchFamily="34" charset="0"/>
                <a:ea typeface="+mn-ea"/>
                <a:cs typeface="Arial" panose="020B0604020202020204" pitchFamily="34" charset="0"/>
              </a:rPr>
              <a:t> is because they are very much interrelated.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We can think of science as being in two parts. [Click] There are scientific processes, which we use to make discoveries. And there are those discoveries that have been made using scientific processes – scientific knowledge. When we teach science, we teach both of these aspects. We teach students what we know and how we’ve found those things out. </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And that scientific knowledge inputs into the development of new Technology, new Engineering and new Maths. [Click for circles]. </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For example, a greater knowledge of the nature of light has led to advances in laser technology, something for which Donna Strickland won a Nobel prize a few weeks ago. [Click for Donna]</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Or an increase in the knowledge of bonding in materials leads to new materials being engineered, such as Kevlar invented by Stephanie </a:t>
            </a:r>
            <a:r>
              <a:rPr lang="en-GB" sz="1200" kern="1200" dirty="0" err="1">
                <a:solidFill>
                  <a:schemeClr val="tx1"/>
                </a:solidFill>
                <a:effectLst/>
                <a:latin typeface="Arial" panose="020B0604020202020204" pitchFamily="34" charset="0"/>
                <a:ea typeface="+mn-ea"/>
                <a:cs typeface="Arial" panose="020B0604020202020204" pitchFamily="34" charset="0"/>
              </a:rPr>
              <a:t>Kwolek</a:t>
            </a:r>
            <a:r>
              <a:rPr lang="en-GB" sz="1200" kern="1200" dirty="0">
                <a:solidFill>
                  <a:schemeClr val="tx1"/>
                </a:solidFill>
                <a:effectLst/>
                <a:latin typeface="Arial" panose="020B0604020202020204" pitchFamily="34" charset="0"/>
                <a:ea typeface="+mn-ea"/>
                <a:cs typeface="Arial" panose="020B0604020202020204" pitchFamily="34" charset="0"/>
              </a:rPr>
              <a:t>. [Click for Stephanie]</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Or an increase in the knowledge of electrical circuits leads to new maths, such as Alan Turing’s early computer language. [Click for Alan]</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And all of these feed back into science. The lasers are used to discover more about molecules, the discoveries about Kevlar leads to more discoveries about polymers, the computer language is used to perform calculations more quickly. And so those feedback loops go on and on. The four subjects do not evolve in isolation from one another. </a:t>
            </a:r>
          </a:p>
        </p:txBody>
      </p:sp>
      <p:sp>
        <p:nvSpPr>
          <p:cNvPr id="4" name="Slide Number Placeholder 3"/>
          <p:cNvSpPr>
            <a:spLocks noGrp="1"/>
          </p:cNvSpPr>
          <p:nvPr>
            <p:ph type="sldNum" sz="quarter" idx="5"/>
          </p:nvPr>
        </p:nvSpPr>
        <p:spPr/>
        <p:txBody>
          <a:bodyPr/>
          <a:lstStyle/>
          <a:p>
            <a:fld id="{49DD4D23-C98A-435E-AE88-9061F8349B02}" type="slidenum">
              <a:rPr lang="en-GB" smtClean="0"/>
              <a:pPr/>
              <a:t>7</a:t>
            </a:fld>
            <a:endParaRPr lang="en-GB" dirty="0"/>
          </a:p>
        </p:txBody>
      </p:sp>
    </p:spTree>
    <p:extLst>
      <p:ext uri="{BB962C8B-B14F-4D97-AF65-F5344CB8AC3E}">
        <p14:creationId xmlns:p14="http://schemas.microsoft.com/office/powerpoint/2010/main" val="1870740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The </a:t>
            </a:r>
            <a:r>
              <a:rPr lang="en-GB" sz="1200" i="1" kern="1200" dirty="0">
                <a:solidFill>
                  <a:schemeClr val="tx1"/>
                </a:solidFill>
                <a:effectLst/>
                <a:latin typeface="Arial" panose="020B0604020202020204" pitchFamily="34" charset="0"/>
                <a:ea typeface="+mn-ea"/>
                <a:cs typeface="Arial" panose="020B0604020202020204" pitchFamily="34" charset="0"/>
              </a:rPr>
              <a:t>second </a:t>
            </a:r>
            <a:r>
              <a:rPr lang="en-GB" sz="1200" i="0" kern="1200" dirty="0">
                <a:solidFill>
                  <a:schemeClr val="tx1"/>
                </a:solidFill>
                <a:effectLst/>
                <a:latin typeface="Arial" panose="020B0604020202020204" pitchFamily="34" charset="0"/>
                <a:ea typeface="+mn-ea"/>
                <a:cs typeface="Arial" panose="020B0604020202020204" pitchFamily="34" charset="0"/>
              </a:rPr>
              <a:t>reason that we put those four subjects together as STEM</a:t>
            </a:r>
            <a:r>
              <a:rPr lang="en-GB" sz="1200" kern="1200" dirty="0">
                <a:solidFill>
                  <a:schemeClr val="tx1"/>
                </a:solidFill>
                <a:effectLst/>
                <a:latin typeface="Arial" panose="020B0604020202020204" pitchFamily="34" charset="0"/>
                <a:ea typeface="+mn-ea"/>
                <a:cs typeface="Arial" panose="020B0604020202020204" pitchFamily="34" charset="0"/>
              </a:rPr>
              <a:t> is because those subjects make use of a common set of skills. And I think that there are seven of these core STEM skills which I shall briefly go through.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[Click down table]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The ability to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Looking at these skills, we are all aware that there are many different aspects of each one. For example, there are thousands of different ways in which you can do maths.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Think of each skill as being a toolbox, and as students develop a STEM skill, they are adding more tools to that particular toolbox. And so, when a student is faced with a situation that demands problem-solving (for example), a student with more tools in his or her ‘problem-solving toolbox’ is better equipped to solving a broad range of problems and so more likely to solve any given problem. And having a broader range of tools to use for a skill, also makes it more likely that students will find the tools that best suit their own ways of working.</a:t>
            </a:r>
            <a:endParaRPr lang="en-GB" sz="1200" kern="1200" dirty="0">
              <a:solidFill>
                <a:schemeClr val="tx1"/>
              </a:solidFill>
              <a:effectLst/>
              <a:latin typeface="Arial" panose="020B0604020202020204" pitchFamily="34" charset="0"/>
              <a:ea typeface="+mn-ea"/>
              <a:cs typeface="Arial" panose="020B0604020202020204" pitchFamily="34" charset="0"/>
            </a:endParaRPr>
          </a:p>
          <a:p>
            <a:br>
              <a:rPr lang="en-US" sz="1200" kern="1200" dirty="0">
                <a:solidFill>
                  <a:schemeClr val="tx1"/>
                </a:solidFill>
                <a:effectLst/>
                <a:latin typeface="Arial" panose="020B0604020202020204" pitchFamily="34" charset="0"/>
                <a:ea typeface="+mn-ea"/>
                <a:cs typeface="Arial" panose="020B0604020202020204" pitchFamily="34" charset="0"/>
              </a:rPr>
            </a:br>
            <a:endParaRPr lang="en-GB"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49DD4D23-C98A-435E-AE88-9061F8349B02}" type="slidenum">
              <a:rPr lang="en-GB" smtClean="0"/>
              <a:pPr/>
              <a:t>8</a:t>
            </a:fld>
            <a:endParaRPr lang="en-GB" dirty="0"/>
          </a:p>
        </p:txBody>
      </p:sp>
    </p:spTree>
    <p:extLst>
      <p:ext uri="{BB962C8B-B14F-4D97-AF65-F5344CB8AC3E}">
        <p14:creationId xmlns:p14="http://schemas.microsoft.com/office/powerpoint/2010/main" val="4190089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This was the slide I used earlier to show what I think STEM education is about.</a:t>
            </a:r>
          </a:p>
          <a:p>
            <a:r>
              <a:rPr lang="en-US" sz="1200" kern="1200" dirty="0">
                <a:solidFill>
                  <a:schemeClr val="tx1"/>
                </a:solidFill>
                <a:effectLst/>
                <a:latin typeface="Arial" panose="020B0604020202020204" pitchFamily="34" charset="0"/>
                <a:ea typeface="+mn-ea"/>
                <a:cs typeface="Arial" panose="020B0604020202020204" pitchFamily="34" charset="0"/>
              </a:rPr>
              <a:t> </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In terms of teaching methodology, some people tell me that in order to deliver STEM education you have to have special 'STEM lessons’, to do a piece of work that clearly links two or more STEM subjects together. And that is a good idea but if that is the only way in which STEM education is done, students can see STEM as a separate subject. So, we also need to have STEM education integrated into everyday teaching of science. </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 </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For me, there are three simple ideas that we can all use in order to achieve this.</a:t>
            </a:r>
            <a:endParaRPr lang="en-GB" sz="1200" kern="1200" dirty="0">
              <a:solidFill>
                <a:schemeClr val="tx1"/>
              </a:solidFill>
              <a:effectLst/>
              <a:latin typeface="Arial" panose="020B0604020202020204" pitchFamily="34" charset="0"/>
              <a:ea typeface="+mn-ea"/>
              <a:cs typeface="Arial" panose="020B0604020202020204" pitchFamily="34" charset="0"/>
            </a:endParaRPr>
          </a:p>
          <a:p>
            <a:endParaRPr lang="en-US" dirty="0"/>
          </a:p>
          <a:p>
            <a:r>
              <a:rPr lang="en-US" dirty="0"/>
              <a:t>First, I’m going to suggest that the science department in your school sits down with the maths department (and the Design &amp; Technology department, if you have one). Teachers in all those departments need to agree a common language to use when talking about STEM. I’ve given you what I think are the seven core STEM skills and some words of explanation. But you and your colleagues may come up with slightly different wordings. Sitting down and discussing the wording is a good idea, to make sure that all teachers are able to agree a common approach to STEM education and agree a common set of skills, which everyone understands. </a:t>
            </a:r>
            <a:r>
              <a:rPr lang="en-US" sz="1200" kern="1200" dirty="0">
                <a:solidFill>
                  <a:schemeClr val="tx1"/>
                </a:solidFill>
                <a:effectLst/>
                <a:latin typeface="Arial" panose="020B0604020202020204" pitchFamily="34" charset="0"/>
                <a:ea typeface="+mn-ea"/>
                <a:cs typeface="Arial" panose="020B0604020202020204" pitchFamily="34" charset="0"/>
              </a:rPr>
              <a:t>If teachers of maths, science and design &amp; technology can highlight STEM skills as they are met during their teaching, use the same set of STEM skills and call them by the same names, students will better understand the links between the different subjects and how skills learnt in one subject can be applied to another. </a:t>
            </a:r>
            <a:endParaRPr lang="en-GB" sz="1200" kern="1200" dirty="0">
              <a:solidFill>
                <a:schemeClr val="tx1"/>
              </a:solidFill>
              <a:effectLst/>
              <a:latin typeface="Arial" panose="020B0604020202020204" pitchFamily="34" charset="0"/>
              <a:ea typeface="+mn-ea"/>
              <a:cs typeface="Arial" panose="020B0604020202020204" pitchFamily="34"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terms of students </a:t>
            </a:r>
            <a:r>
              <a:rPr lang="en-US" i="1" dirty="0"/>
              <a:t>developing</a:t>
            </a:r>
            <a:r>
              <a:rPr lang="en-US" dirty="0"/>
              <a:t> the </a:t>
            </a:r>
            <a:r>
              <a:rPr lang="en-US" i="0" dirty="0"/>
              <a:t>set of skills (the second point in blue here), </a:t>
            </a:r>
            <a:r>
              <a:rPr lang="en-US" dirty="0"/>
              <a:t>this is what you are going to look at in a minute: some activity ideas, focussed on science but involving STEM skills. The general idea is to </a:t>
            </a:r>
            <a:r>
              <a:rPr lang="en-GB" sz="1200" kern="1200" dirty="0">
                <a:solidFill>
                  <a:schemeClr val="tx1"/>
                </a:solidFill>
                <a:effectLst/>
                <a:latin typeface="Arial" panose="020B0604020202020204" pitchFamily="34" charset="0"/>
                <a:ea typeface="+mn-ea"/>
                <a:cs typeface="Arial" panose="020B0604020202020204" pitchFamily="34" charset="0"/>
              </a:rPr>
              <a:t>think about making some of the activities you already do, more active and more exploratory, and less guided. So that students have to find out more for themselves, rather than just being fed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And for the last point in blue, think about the examples and contexts you use in your teaching. Use technological, engineering and mathematical examples where you can, and highlight to students how STEM skills are used in a variety of contexts, both in terms of everyday modern life and in terms of possible careers and opportunities that are open to people with well-developed sets of STEM skills. </a:t>
            </a:r>
          </a:p>
        </p:txBody>
      </p:sp>
      <p:sp>
        <p:nvSpPr>
          <p:cNvPr id="4" name="Slide Number Placeholder 3"/>
          <p:cNvSpPr>
            <a:spLocks noGrp="1"/>
          </p:cNvSpPr>
          <p:nvPr>
            <p:ph type="sldNum" sz="quarter" idx="5"/>
          </p:nvPr>
        </p:nvSpPr>
        <p:spPr/>
        <p:txBody>
          <a:bodyPr/>
          <a:lstStyle/>
          <a:p>
            <a:fld id="{49DD4D23-C98A-435E-AE88-9061F8349B02}" type="slidenum">
              <a:rPr lang="en-GB" smtClean="0"/>
              <a:pPr/>
              <a:t>9</a:t>
            </a:fld>
            <a:endParaRPr lang="en-GB" dirty="0"/>
          </a:p>
        </p:txBody>
      </p:sp>
    </p:spTree>
    <p:extLst>
      <p:ext uri="{BB962C8B-B14F-4D97-AF65-F5344CB8AC3E}">
        <p14:creationId xmlns:p14="http://schemas.microsoft.com/office/powerpoint/2010/main" val="21022467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le Slide Option1">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0375" y="409958"/>
            <a:ext cx="1144800" cy="809347"/>
          </a:xfrm>
          <a:prstGeom prst="rect">
            <a:avLst/>
          </a:prstGeom>
        </p:spPr>
      </p:pic>
      <p:sp>
        <p:nvSpPr>
          <p:cNvPr id="2" name="Title 1"/>
          <p:cNvSpPr>
            <a:spLocks noGrp="1"/>
          </p:cNvSpPr>
          <p:nvPr>
            <p:ph type="ctrTitle"/>
          </p:nvPr>
        </p:nvSpPr>
        <p:spPr>
          <a:xfrm>
            <a:off x="447675" y="1680064"/>
            <a:ext cx="3683000" cy="2244236"/>
          </a:xfrm>
        </p:spPr>
        <p:txBody>
          <a:bodyPr anchor="t" anchorCtr="0"/>
          <a:lstStyle>
            <a:lvl1pPr algn="l">
              <a:lnSpc>
                <a:spcPts val="4200"/>
              </a:lnSpc>
              <a:defRPr sz="3600" spc="20" baseline="0">
                <a:solidFill>
                  <a:schemeClr val="bg1"/>
                </a:solidFill>
                <a:latin typeface="+mj-lt"/>
              </a:defRPr>
            </a:lvl1pPr>
          </a:lstStyle>
          <a:p>
            <a:r>
              <a:rPr lang="en-US"/>
              <a:t>Click to edit Master title style</a:t>
            </a:r>
            <a:endParaRPr lang="en-GB"/>
          </a:p>
        </p:txBody>
      </p:sp>
      <p:sp>
        <p:nvSpPr>
          <p:cNvPr id="3" name="Subtitle 2"/>
          <p:cNvSpPr>
            <a:spLocks noGrp="1"/>
          </p:cNvSpPr>
          <p:nvPr>
            <p:ph type="subTitle" idx="1"/>
          </p:nvPr>
        </p:nvSpPr>
        <p:spPr>
          <a:xfrm>
            <a:off x="447675" y="4057650"/>
            <a:ext cx="3397250" cy="1466850"/>
          </a:xfrm>
        </p:spPr>
        <p:txBody>
          <a:bodyPr/>
          <a:lstStyle>
            <a:lvl1pPr marL="0" indent="0" algn="l">
              <a:lnSpc>
                <a:spcPts val="2400"/>
              </a:lnSpc>
              <a:spcAft>
                <a:spcPts val="0"/>
              </a:spcAft>
              <a:buNone/>
              <a:defRPr sz="1800" b="0" i="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14" name="Text Placeholder 13"/>
          <p:cNvSpPr>
            <a:spLocks noGrp="1"/>
          </p:cNvSpPr>
          <p:nvPr>
            <p:ph type="body" sz="quarter" idx="10"/>
          </p:nvPr>
        </p:nvSpPr>
        <p:spPr>
          <a:xfrm>
            <a:off x="447675" y="6265863"/>
            <a:ext cx="3962400" cy="285750"/>
          </a:xfrm>
        </p:spPr>
        <p:txBody>
          <a:bodyPr/>
          <a:lstStyle>
            <a:lvl1pPr>
              <a:lnSpc>
                <a:spcPts val="2200"/>
              </a:lnSpc>
              <a:spcAft>
                <a:spcPts val="0"/>
              </a:spcAft>
              <a:defRPr sz="1800" b="0" i="0">
                <a:solidFill>
                  <a:srgbClr val="FFFFFF"/>
                </a:solidFill>
                <a:latin typeface="+mn-lt"/>
              </a:defRPr>
            </a:lvl1pPr>
          </a:lstStyle>
          <a:p>
            <a:pPr lvl="0"/>
            <a:r>
              <a:rPr lang="en-US"/>
              <a:t>Click to edit Master text styles</a:t>
            </a:r>
          </a:p>
        </p:txBody>
      </p:sp>
      <p:sp>
        <p:nvSpPr>
          <p:cNvPr id="9" name="Picture Placeholder 6"/>
          <p:cNvSpPr>
            <a:spLocks noGrp="1"/>
          </p:cNvSpPr>
          <p:nvPr>
            <p:ph type="pic" sz="quarter" idx="12" hasCustomPrompt="1"/>
          </p:nvPr>
        </p:nvSpPr>
        <p:spPr>
          <a:xfrm>
            <a:off x="4581524" y="0"/>
            <a:ext cx="4562475" cy="6858000"/>
          </a:xfrm>
          <a:solidFill>
            <a:srgbClr val="BBBBBB"/>
          </a:solidFill>
        </p:spPr>
        <p:txBody>
          <a:bodyPr tIns="2592000"/>
          <a:lstStyle>
            <a:lvl1pPr algn="ctr">
              <a:defRPr sz="1100"/>
            </a:lvl1pPr>
          </a:lstStyle>
          <a:p>
            <a:r>
              <a:rPr lang="en-GB"/>
              <a:t>Insert photographic image</a:t>
            </a:r>
            <a:endParaRPr lang="en-US" dirty="0"/>
          </a:p>
        </p:txBody>
      </p:sp>
    </p:spTree>
    <p:extLst>
      <p:ext uri="{BB962C8B-B14F-4D97-AF65-F5344CB8AC3E}">
        <p14:creationId xmlns:p14="http://schemas.microsoft.com/office/powerpoint/2010/main" val="2342910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tatement and Image  Option1">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418050"/>
            <a:ext cx="3681163" cy="1144958"/>
          </a:xfrm>
        </p:spPr>
        <p:txBody>
          <a:bodyPr anchor="t" anchorCtr="0"/>
          <a:lstStyle>
            <a:lvl1pPr>
              <a:lnSpc>
                <a:spcPts val="4000"/>
              </a:lnSpc>
              <a:defRPr sz="3400">
                <a:solidFill>
                  <a:schemeClr val="bg2"/>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539999" y="1695449"/>
            <a:ext cx="3681163"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chemeClr val="tx1"/>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dirty="0"/>
              <a:t>Click to edit Master text styles</a:t>
            </a:r>
          </a:p>
        </p:txBody>
      </p:sp>
      <p:sp>
        <p:nvSpPr>
          <p:cNvPr id="6" name="Picture Placeholder 5"/>
          <p:cNvSpPr>
            <a:spLocks noGrp="1"/>
          </p:cNvSpPr>
          <p:nvPr>
            <p:ph type="pic" sz="quarter" idx="10" hasCustomPrompt="1"/>
          </p:nvPr>
        </p:nvSpPr>
        <p:spPr>
          <a:xfrm>
            <a:off x="4581525" y="0"/>
            <a:ext cx="4562475"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0410" y="6376789"/>
            <a:ext cx="918000" cy="279915"/>
          </a:xfrm>
          <a:prstGeom prst="rect">
            <a:avLst/>
          </a:prstGeom>
        </p:spPr>
      </p:pic>
    </p:spTree>
    <p:extLst>
      <p:ext uri="{BB962C8B-B14F-4D97-AF65-F5344CB8AC3E}">
        <p14:creationId xmlns:p14="http://schemas.microsoft.com/office/powerpoint/2010/main" val="113795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tatement and Image Option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418050"/>
            <a:ext cx="4470150" cy="1144958"/>
          </a:xfrm>
        </p:spPr>
        <p:txBody>
          <a:bodyPr anchor="t" anchorCtr="0"/>
          <a:lstStyle>
            <a:lvl1pPr>
              <a:lnSpc>
                <a:spcPts val="4000"/>
              </a:lnSpc>
              <a:defRPr sz="3400">
                <a:solidFill>
                  <a:schemeClr val="bg2"/>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540000" y="1695449"/>
            <a:ext cx="4511674"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5876925" y="0"/>
            <a:ext cx="3267075"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0410" y="6376789"/>
            <a:ext cx="918000" cy="279915"/>
          </a:xfrm>
          <a:prstGeom prst="rect">
            <a:avLst/>
          </a:prstGeom>
        </p:spPr>
      </p:pic>
    </p:spTree>
    <p:extLst>
      <p:ext uri="{BB962C8B-B14F-4D97-AF65-F5344CB8AC3E}">
        <p14:creationId xmlns:p14="http://schemas.microsoft.com/office/powerpoint/2010/main" val="3251524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tatement and Image Option3">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999" y="418050"/>
            <a:ext cx="3681163" cy="1144958"/>
          </a:xfrm>
        </p:spPr>
        <p:txBody>
          <a:bodyPr anchor="t" anchorCtr="0"/>
          <a:lstStyle>
            <a:lvl1pPr>
              <a:lnSpc>
                <a:spcPts val="4000"/>
              </a:lnSpc>
              <a:defRPr sz="3400">
                <a:solidFill>
                  <a:schemeClr val="tx2"/>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539999" y="1695449"/>
            <a:ext cx="3681163"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4581525" y="0"/>
            <a:ext cx="4562475"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sp>
        <p:nvSpPr>
          <p:cNvPr id="7" name="Text Placeholder 6"/>
          <p:cNvSpPr>
            <a:spLocks noGrp="1"/>
          </p:cNvSpPr>
          <p:nvPr>
            <p:ph type="body" sz="quarter" idx="11"/>
          </p:nvPr>
        </p:nvSpPr>
        <p:spPr>
          <a:xfrm>
            <a:off x="542925" y="5838825"/>
            <a:ext cx="3678238" cy="457200"/>
          </a:xfrm>
        </p:spPr>
        <p:txBody>
          <a:bodyPr/>
          <a:lstStyle>
            <a:lvl1pPr>
              <a:lnSpc>
                <a:spcPts val="1300"/>
              </a:lnSpc>
              <a:spcAft>
                <a:spcPts val="0"/>
              </a:spcAft>
              <a:defRPr sz="1100">
                <a:solidFill>
                  <a:schemeClr val="tx2"/>
                </a:solidFill>
              </a:defRPr>
            </a:lvl1pPr>
          </a:lstStyle>
          <a:p>
            <a:pPr lvl="0"/>
            <a:r>
              <a:rPr lang="en-US"/>
              <a:t>Click to edit Master text styles</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0410" y="6376789"/>
            <a:ext cx="918000" cy="279915"/>
          </a:xfrm>
          <a:prstGeom prst="rect">
            <a:avLst/>
          </a:prstGeom>
        </p:spPr>
      </p:pic>
    </p:spTree>
    <p:extLst>
      <p:ext uri="{BB962C8B-B14F-4D97-AF65-F5344CB8AC3E}">
        <p14:creationId xmlns:p14="http://schemas.microsoft.com/office/powerpoint/2010/main" val="1235914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tatement and Image Option4">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999" y="418050"/>
            <a:ext cx="4517775" cy="1144958"/>
          </a:xfrm>
        </p:spPr>
        <p:txBody>
          <a:bodyPr anchor="t" anchorCtr="0"/>
          <a:lstStyle>
            <a:lvl1pPr>
              <a:lnSpc>
                <a:spcPts val="4000"/>
              </a:lnSpc>
              <a:defRPr sz="3400">
                <a:solidFill>
                  <a:schemeClr val="tx2"/>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539999" y="1695449"/>
            <a:ext cx="4517775"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5867400" y="0"/>
            <a:ext cx="3276600"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sp>
        <p:nvSpPr>
          <p:cNvPr id="7" name="Text Placeholder 6"/>
          <p:cNvSpPr>
            <a:spLocks noGrp="1"/>
          </p:cNvSpPr>
          <p:nvPr>
            <p:ph type="body" sz="quarter" idx="11"/>
          </p:nvPr>
        </p:nvSpPr>
        <p:spPr>
          <a:xfrm>
            <a:off x="542925" y="5838825"/>
            <a:ext cx="3581400" cy="457200"/>
          </a:xfrm>
        </p:spPr>
        <p:txBody>
          <a:bodyPr/>
          <a:lstStyle>
            <a:lvl1pPr>
              <a:lnSpc>
                <a:spcPts val="1300"/>
              </a:lnSpc>
              <a:spcAft>
                <a:spcPts val="0"/>
              </a:spcAft>
              <a:defRPr sz="1100">
                <a:solidFill>
                  <a:schemeClr val="tx2"/>
                </a:solidFill>
              </a:defRPr>
            </a:lvl1pPr>
          </a:lstStyle>
          <a:p>
            <a:pPr lvl="0"/>
            <a:r>
              <a:rPr lang="en-US"/>
              <a:t>Click to edit Master text styles</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0410" y="6376789"/>
            <a:ext cx="918000" cy="279915"/>
          </a:xfrm>
          <a:prstGeom prst="rect">
            <a:avLst/>
          </a:prstGeom>
        </p:spPr>
      </p:pic>
    </p:spTree>
    <p:extLst>
      <p:ext uri="{BB962C8B-B14F-4D97-AF65-F5344CB8AC3E}">
        <p14:creationId xmlns:p14="http://schemas.microsoft.com/office/powerpoint/2010/main" val="8790250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tatement and Image Option5">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98875" y="418050"/>
            <a:ext cx="3520632" cy="1144958"/>
          </a:xfrm>
        </p:spPr>
        <p:txBody>
          <a:bodyPr anchor="t" anchorCtr="0"/>
          <a:lstStyle>
            <a:lvl1pPr>
              <a:lnSpc>
                <a:spcPts val="4000"/>
              </a:lnSpc>
              <a:defRPr sz="3400">
                <a:solidFill>
                  <a:schemeClr val="tx2"/>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3698875" y="1695449"/>
            <a:ext cx="4986338"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0" y="0"/>
            <a:ext cx="3276600"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cxnSp>
        <p:nvCxnSpPr>
          <p:cNvPr id="5" name="Straight Connector 4"/>
          <p:cNvCxnSpPr/>
          <p:nvPr userDrawn="1"/>
        </p:nvCxnSpPr>
        <p:spPr>
          <a:xfrm>
            <a:off x="8465042" y="6504780"/>
            <a:ext cx="0" cy="8640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Slide Number Placeholder 5"/>
          <p:cNvSpPr>
            <a:spLocks noGrp="1"/>
          </p:cNvSpPr>
          <p:nvPr>
            <p:ph type="sldNum" sz="quarter" idx="4"/>
          </p:nvPr>
        </p:nvSpPr>
        <p:spPr>
          <a:xfrm>
            <a:off x="8497765" y="6489578"/>
            <a:ext cx="433138" cy="125534"/>
          </a:xfrm>
          <a:prstGeom prst="rect">
            <a:avLst/>
          </a:prstGeom>
        </p:spPr>
        <p:txBody>
          <a:bodyPr vert="horz" lIns="0" tIns="0" rIns="0" bIns="0" rtlCol="0" anchor="ctr" anchorCtr="0"/>
          <a:lstStyle>
            <a:lvl1pPr algn="l">
              <a:defRPr sz="800" b="1">
                <a:solidFill>
                  <a:schemeClr val="bg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536522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tatement and Image Option6">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998" y="418050"/>
            <a:ext cx="6241801" cy="848775"/>
          </a:xfrm>
        </p:spPr>
        <p:txBody>
          <a:bodyPr anchor="t" anchorCtr="0"/>
          <a:lstStyle>
            <a:lvl1pPr>
              <a:lnSpc>
                <a:spcPts val="4000"/>
              </a:lnSpc>
              <a:defRPr sz="3400">
                <a:solidFill>
                  <a:schemeClr val="tx2"/>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539999" y="1400174"/>
            <a:ext cx="5052764"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6048375" y="1447799"/>
            <a:ext cx="2562225" cy="4524375"/>
          </a:xfrm>
          <a:solidFill>
            <a:srgbClr val="BBBBBB"/>
          </a:solidFill>
        </p:spPr>
        <p:txBody>
          <a:bodyPr vert="horz" lIns="0" tIns="2700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cxnSp>
        <p:nvCxnSpPr>
          <p:cNvPr id="8" name="Straight Connector 7"/>
          <p:cNvCxnSpPr/>
          <p:nvPr userDrawn="1"/>
        </p:nvCxnSpPr>
        <p:spPr>
          <a:xfrm>
            <a:off x="533400" y="6124575"/>
            <a:ext cx="8086725"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5267325" y="6172200"/>
            <a:ext cx="3343275" cy="257175"/>
          </a:xfrm>
        </p:spPr>
        <p:txBody>
          <a:bodyPr/>
          <a:lstStyle>
            <a:lvl1pPr algn="r">
              <a:lnSpc>
                <a:spcPts val="900"/>
              </a:lnSpc>
              <a:spcAft>
                <a:spcPts val="0"/>
              </a:spcAft>
              <a:defRPr sz="600">
                <a:solidFill>
                  <a:schemeClr val="bg2"/>
                </a:solidFill>
              </a:defRPr>
            </a:lvl1pPr>
          </a:lstStyle>
          <a:p>
            <a:pPr lvl="0"/>
            <a:r>
              <a:rPr lang="en-US"/>
              <a:t>Click to edit Master text styles</a:t>
            </a:r>
          </a:p>
        </p:txBody>
      </p:sp>
      <p:cxnSp>
        <p:nvCxnSpPr>
          <p:cNvPr id="10" name="Straight Connector 9"/>
          <p:cNvCxnSpPr/>
          <p:nvPr userDrawn="1"/>
        </p:nvCxnSpPr>
        <p:spPr>
          <a:xfrm>
            <a:off x="8465042" y="6504780"/>
            <a:ext cx="0" cy="8640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Slide Number Placeholder 5"/>
          <p:cNvSpPr>
            <a:spLocks noGrp="1"/>
          </p:cNvSpPr>
          <p:nvPr>
            <p:ph type="sldNum" sz="quarter" idx="4"/>
          </p:nvPr>
        </p:nvSpPr>
        <p:spPr>
          <a:xfrm>
            <a:off x="8497765" y="6489578"/>
            <a:ext cx="433138" cy="125534"/>
          </a:xfrm>
          <a:prstGeom prst="rect">
            <a:avLst/>
          </a:prstGeom>
        </p:spPr>
        <p:txBody>
          <a:bodyPr vert="horz" lIns="0" tIns="0" rIns="0" bIns="0" rtlCol="0" anchor="ctr" anchorCtr="0"/>
          <a:lstStyle>
            <a:lvl1pPr algn="l">
              <a:defRPr sz="800" b="1">
                <a:solidFill>
                  <a:schemeClr val="bg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pPr/>
              <a:t>‹#›</a:t>
            </a:fld>
            <a:endParaRPr lang="en-GB" dirty="0"/>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0410" y="6376789"/>
            <a:ext cx="918000" cy="279915"/>
          </a:xfrm>
          <a:prstGeom prst="rect">
            <a:avLst/>
          </a:prstGeom>
        </p:spPr>
      </p:pic>
    </p:spTree>
    <p:extLst>
      <p:ext uri="{BB962C8B-B14F-4D97-AF65-F5344CB8AC3E}">
        <p14:creationId xmlns:p14="http://schemas.microsoft.com/office/powerpoint/2010/main" val="2752950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tatement Option 1">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88486" y="1"/>
            <a:ext cx="7550663" cy="6858000"/>
          </a:xfrm>
          <a:prstGeom prst="rect">
            <a:avLst/>
          </a:prstGeom>
        </p:spPr>
      </p:pic>
      <p:sp>
        <p:nvSpPr>
          <p:cNvPr id="2" name="Title 1"/>
          <p:cNvSpPr>
            <a:spLocks noGrp="1"/>
          </p:cNvSpPr>
          <p:nvPr>
            <p:ph type="ctrTitle"/>
          </p:nvPr>
        </p:nvSpPr>
        <p:spPr>
          <a:xfrm>
            <a:off x="1522575" y="2759845"/>
            <a:ext cx="6296400" cy="1338309"/>
          </a:xfrm>
        </p:spPr>
        <p:txBody>
          <a:bodyPr anchor="ctr" anchorCtr="0"/>
          <a:lstStyle>
            <a:lvl1pPr algn="ctr">
              <a:lnSpc>
                <a:spcPts val="4000"/>
              </a:lnSpc>
              <a:defRPr sz="3400" i="0">
                <a:solidFill>
                  <a:schemeClr val="bg2"/>
                </a:solidFill>
                <a:latin typeface="+mj-lt"/>
              </a:defRPr>
            </a:lvl1pPr>
          </a:lstStyle>
          <a:p>
            <a:r>
              <a:rPr lang="en-US"/>
              <a:t>Click to edit Master title style</a:t>
            </a:r>
            <a:endParaRPr lang="en-GB"/>
          </a:p>
        </p:txBody>
      </p:sp>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00400" y="6375599"/>
            <a:ext cx="928499" cy="280800"/>
          </a:xfrm>
          <a:prstGeom prst="rect">
            <a:avLst/>
          </a:prstGeom>
        </p:spPr>
      </p:pic>
    </p:spTree>
    <p:extLst>
      <p:ext uri="{BB962C8B-B14F-4D97-AF65-F5344CB8AC3E}">
        <p14:creationId xmlns:p14="http://schemas.microsoft.com/office/powerpoint/2010/main" val="4102546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tatement Option 4">
    <p:bg>
      <p:bgPr>
        <a:solidFill>
          <a:srgbClr val="D2DB0E"/>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88486" y="1"/>
            <a:ext cx="7550663" cy="6858000"/>
          </a:xfrm>
          <a:prstGeom prst="rect">
            <a:avLst/>
          </a:prstGeom>
        </p:spPr>
      </p:pic>
      <p:sp>
        <p:nvSpPr>
          <p:cNvPr id="2" name="Title 1"/>
          <p:cNvSpPr>
            <a:spLocks noGrp="1"/>
          </p:cNvSpPr>
          <p:nvPr>
            <p:ph type="ctrTitle"/>
          </p:nvPr>
        </p:nvSpPr>
        <p:spPr>
          <a:xfrm>
            <a:off x="1494000" y="2389031"/>
            <a:ext cx="6296400" cy="1644743"/>
          </a:xfrm>
        </p:spPr>
        <p:txBody>
          <a:bodyPr anchor="b" anchorCtr="0"/>
          <a:lstStyle>
            <a:lvl1pPr algn="ctr">
              <a:lnSpc>
                <a:spcPts val="3600"/>
              </a:lnSpc>
              <a:defRPr sz="3400" i="1">
                <a:solidFill>
                  <a:schemeClr val="tx2"/>
                </a:solidFill>
                <a:latin typeface="+mj-lt"/>
              </a:defRPr>
            </a:lvl1pPr>
          </a:lstStyle>
          <a:p>
            <a:r>
              <a:rPr lang="en-US"/>
              <a:t>Click to edit Master title style</a:t>
            </a:r>
            <a:endParaRPr lang="en-GB"/>
          </a:p>
        </p:txBody>
      </p:sp>
      <p:sp>
        <p:nvSpPr>
          <p:cNvPr id="4" name="Text Placeholder 3"/>
          <p:cNvSpPr>
            <a:spLocks noGrp="1"/>
          </p:cNvSpPr>
          <p:nvPr>
            <p:ph type="body" sz="quarter" idx="10"/>
          </p:nvPr>
        </p:nvSpPr>
        <p:spPr>
          <a:xfrm>
            <a:off x="1616075" y="4179105"/>
            <a:ext cx="6015038" cy="366713"/>
          </a:xfrm>
        </p:spPr>
        <p:txBody>
          <a:bodyPr/>
          <a:lstStyle>
            <a:lvl1pPr algn="ctr">
              <a:lnSpc>
                <a:spcPts val="1800"/>
              </a:lnSpc>
              <a:spcAft>
                <a:spcPts val="0"/>
              </a:spcAft>
              <a:defRPr sz="1600" b="0" i="0">
                <a:solidFill>
                  <a:schemeClr val="bg2"/>
                </a:solidFill>
                <a:latin typeface="+mn-lt"/>
              </a:defRPr>
            </a:lvl1pPr>
          </a:lstStyle>
          <a:p>
            <a:pPr lvl="0"/>
            <a:r>
              <a:rPr lang="en-US"/>
              <a:t>Click to edit Master text styles</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00410" y="6376789"/>
            <a:ext cx="918000" cy="279915"/>
          </a:xfrm>
          <a:prstGeom prst="rect">
            <a:avLst/>
          </a:prstGeom>
        </p:spPr>
      </p:pic>
    </p:spTree>
    <p:extLst>
      <p:ext uri="{BB962C8B-B14F-4D97-AF65-F5344CB8AC3E}">
        <p14:creationId xmlns:p14="http://schemas.microsoft.com/office/powerpoint/2010/main" val="1207140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duct Page">
    <p:bg>
      <p:bgPr>
        <a:solidFill>
          <a:srgbClr val="FFFFFF"/>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40000" y="417600"/>
            <a:ext cx="5956050" cy="525375"/>
          </a:xfrm>
        </p:spPr>
        <p:txBody>
          <a:bodyPr/>
          <a:lstStyle>
            <a:lvl1pPr>
              <a:defRPr>
                <a:solidFill>
                  <a:schemeClr val="tx2"/>
                </a:solidFill>
              </a:defRPr>
            </a:lvl1pPr>
          </a:lstStyle>
          <a:p>
            <a:r>
              <a:rPr lang="en-US"/>
              <a:t>Click to edit Master title style</a:t>
            </a:r>
          </a:p>
        </p:txBody>
      </p:sp>
      <p:sp>
        <p:nvSpPr>
          <p:cNvPr id="3" name="Rectangle 2"/>
          <p:cNvSpPr/>
          <p:nvPr userDrawn="1"/>
        </p:nvSpPr>
        <p:spPr>
          <a:xfrm>
            <a:off x="542925" y="1752601"/>
            <a:ext cx="4857750" cy="4467224"/>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30" baseline="0"/>
          </a:p>
        </p:txBody>
      </p:sp>
      <p:sp>
        <p:nvSpPr>
          <p:cNvPr id="8" name="Text Placeholder 7"/>
          <p:cNvSpPr>
            <a:spLocks noGrp="1"/>
          </p:cNvSpPr>
          <p:nvPr>
            <p:ph type="body" sz="quarter" idx="10"/>
          </p:nvPr>
        </p:nvSpPr>
        <p:spPr>
          <a:xfrm>
            <a:off x="790575" y="1943100"/>
            <a:ext cx="4257675" cy="3162300"/>
          </a:xfrm>
        </p:spPr>
        <p:txBody>
          <a:bodyPr/>
          <a:lstStyle>
            <a:lvl1pPr>
              <a:lnSpc>
                <a:spcPts val="1500"/>
              </a:lnSpc>
              <a:spcBef>
                <a:spcPts val="0"/>
              </a:spcBef>
              <a:spcAft>
                <a:spcPts val="0"/>
              </a:spcAft>
              <a:defRPr sz="1300" spc="0" baseline="0">
                <a:solidFill>
                  <a:srgbClr val="FFFFFF"/>
                </a:solidFill>
              </a:defRPr>
            </a:lvl1pPr>
            <a:lvl2pPr>
              <a:lnSpc>
                <a:spcPts val="1300"/>
              </a:lnSpc>
              <a:spcBef>
                <a:spcPts val="0"/>
              </a:spcBef>
              <a:spcAft>
                <a:spcPts val="567"/>
              </a:spcAft>
              <a:defRPr sz="1000">
                <a:solidFill>
                  <a:schemeClr val="bg1"/>
                </a:solidFill>
              </a:defRPr>
            </a:lvl2pPr>
            <a:lvl3pPr>
              <a:lnSpc>
                <a:spcPts val="1300"/>
              </a:lnSpc>
              <a:spcBef>
                <a:spcPts val="0"/>
              </a:spcBef>
              <a:spcAft>
                <a:spcPts val="567"/>
              </a:spcAft>
              <a:defRPr sz="1000">
                <a:solidFill>
                  <a:schemeClr val="bg1"/>
                </a:solidFill>
              </a:defRPr>
            </a:lvl3pPr>
            <a:lvl4pPr>
              <a:lnSpc>
                <a:spcPts val="1300"/>
              </a:lnSpc>
              <a:spcBef>
                <a:spcPts val="0"/>
              </a:spcBef>
              <a:spcAft>
                <a:spcPts val="567"/>
              </a:spcAft>
              <a:defRPr sz="1000">
                <a:solidFill>
                  <a:schemeClr val="bg1"/>
                </a:solidFill>
              </a:defRPr>
            </a:lvl4pPr>
            <a:lvl5pPr>
              <a:lnSpc>
                <a:spcPts val="1300"/>
              </a:lnSpc>
              <a:spcBef>
                <a:spcPts val="0"/>
              </a:spcBef>
              <a:spcAft>
                <a:spcPts val="567"/>
              </a:spcAft>
              <a:defRPr sz="1000">
                <a:solidFill>
                  <a:schemeClr val="bg1"/>
                </a:solidFill>
              </a:defRPr>
            </a:lvl5pPr>
          </a:lstStyle>
          <a:p>
            <a:pPr lvl="0"/>
            <a:r>
              <a:rPr lang="en-US"/>
              <a:t>Click to edit Master text styles</a:t>
            </a:r>
          </a:p>
        </p:txBody>
      </p:sp>
      <p:sp>
        <p:nvSpPr>
          <p:cNvPr id="9" name="Rectangle 8"/>
          <p:cNvSpPr/>
          <p:nvPr userDrawn="1"/>
        </p:nvSpPr>
        <p:spPr>
          <a:xfrm>
            <a:off x="5524500" y="3324225"/>
            <a:ext cx="3096621" cy="28956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5"/>
          <p:cNvSpPr>
            <a:spLocks noGrp="1"/>
          </p:cNvSpPr>
          <p:nvPr>
            <p:ph type="pic" sz="quarter" idx="12" hasCustomPrompt="1"/>
          </p:nvPr>
        </p:nvSpPr>
        <p:spPr>
          <a:xfrm>
            <a:off x="5524500" y="1752601"/>
            <a:ext cx="3096000" cy="1571624"/>
          </a:xfrm>
          <a:solidFill>
            <a:srgbClr val="BBBBBB"/>
          </a:solidFill>
        </p:spPr>
        <p:txBody>
          <a:bodyPr tIns="972000"/>
          <a:lstStyle>
            <a:lvl1pPr algn="ctr">
              <a:defRPr sz="1000" b="0"/>
            </a:lvl1pPr>
          </a:lstStyle>
          <a:p>
            <a:r>
              <a:rPr lang="en-GB"/>
              <a:t>insert photographic image</a:t>
            </a:r>
            <a:endParaRPr lang="en-US" dirty="0"/>
          </a:p>
        </p:txBody>
      </p:sp>
      <p:sp>
        <p:nvSpPr>
          <p:cNvPr id="11" name="Text Placeholder 7"/>
          <p:cNvSpPr>
            <a:spLocks noGrp="1"/>
          </p:cNvSpPr>
          <p:nvPr>
            <p:ph type="body" sz="quarter" idx="13"/>
          </p:nvPr>
        </p:nvSpPr>
        <p:spPr>
          <a:xfrm>
            <a:off x="5663790" y="3457574"/>
            <a:ext cx="2756310" cy="2390775"/>
          </a:xfrm>
        </p:spPr>
        <p:txBody>
          <a:bodyPr/>
          <a:lstStyle>
            <a:lvl1pPr>
              <a:lnSpc>
                <a:spcPts val="1100"/>
              </a:lnSpc>
              <a:spcBef>
                <a:spcPts val="600"/>
              </a:spcBef>
              <a:spcAft>
                <a:spcPts val="0"/>
              </a:spcAft>
              <a:defRPr sz="900" b="1" cap="none" spc="0" baseline="0">
                <a:solidFill>
                  <a:schemeClr val="bg2"/>
                </a:solidFill>
              </a:defRPr>
            </a:lvl1pPr>
            <a:lvl2pPr marL="114300" indent="-114300">
              <a:lnSpc>
                <a:spcPts val="1100"/>
              </a:lnSpc>
              <a:spcBef>
                <a:spcPts val="600"/>
              </a:spcBef>
              <a:spcAft>
                <a:spcPts val="0"/>
              </a:spcAft>
              <a:buClr>
                <a:schemeClr val="tx2"/>
              </a:buClr>
              <a:buFont typeface="Arial" panose="020B0604020202020204" pitchFamily="34" charset="0"/>
              <a:buChar char="•"/>
              <a:defRPr sz="900" spc="-20" baseline="0">
                <a:solidFill>
                  <a:schemeClr val="bg2"/>
                </a:solidFill>
              </a:defRPr>
            </a:lvl2pPr>
            <a:lvl3pPr>
              <a:lnSpc>
                <a:spcPts val="1300"/>
              </a:lnSpc>
              <a:spcBef>
                <a:spcPts val="0"/>
              </a:spcBef>
              <a:spcAft>
                <a:spcPts val="567"/>
              </a:spcAft>
              <a:defRPr sz="1000">
                <a:solidFill>
                  <a:schemeClr val="bg1"/>
                </a:solidFill>
              </a:defRPr>
            </a:lvl3pPr>
            <a:lvl4pPr>
              <a:lnSpc>
                <a:spcPts val="1300"/>
              </a:lnSpc>
              <a:spcBef>
                <a:spcPts val="0"/>
              </a:spcBef>
              <a:spcAft>
                <a:spcPts val="567"/>
              </a:spcAft>
              <a:defRPr sz="1000">
                <a:solidFill>
                  <a:schemeClr val="bg1"/>
                </a:solidFill>
              </a:defRPr>
            </a:lvl4pPr>
            <a:lvl5pPr>
              <a:lnSpc>
                <a:spcPts val="1300"/>
              </a:lnSpc>
              <a:spcBef>
                <a:spcPts val="0"/>
              </a:spcBef>
              <a:spcAft>
                <a:spcPts val="567"/>
              </a:spcAft>
              <a:defRPr sz="1000">
                <a:solidFill>
                  <a:schemeClr val="bg1"/>
                </a:solidFill>
              </a:defRPr>
            </a:lvl5pPr>
          </a:lstStyle>
          <a:p>
            <a:pPr lvl="0"/>
            <a:r>
              <a:rPr lang="en-US"/>
              <a:t>Click to edit Master text styles</a:t>
            </a:r>
          </a:p>
          <a:p>
            <a:pPr lvl="1"/>
            <a:r>
              <a:rPr lang="en-GB"/>
              <a:t>Level 2</a:t>
            </a:r>
            <a:endParaRPr lang="en-US"/>
          </a:p>
        </p:txBody>
      </p:sp>
      <p:sp>
        <p:nvSpPr>
          <p:cNvPr id="22" name="Text Placeholder 21"/>
          <p:cNvSpPr>
            <a:spLocks noGrp="1"/>
          </p:cNvSpPr>
          <p:nvPr>
            <p:ph type="body" sz="quarter" idx="17"/>
          </p:nvPr>
        </p:nvSpPr>
        <p:spPr>
          <a:xfrm>
            <a:off x="542925" y="1076325"/>
            <a:ext cx="4381500" cy="400050"/>
          </a:xfrm>
        </p:spPr>
        <p:txBody>
          <a:bodyPr/>
          <a:lstStyle>
            <a:lvl1pPr>
              <a:lnSpc>
                <a:spcPts val="1500"/>
              </a:lnSpc>
              <a:spcAft>
                <a:spcPts val="0"/>
              </a:spcAft>
              <a:defRPr sz="1500" b="1">
                <a:solidFill>
                  <a:schemeClr val="tx2"/>
                </a:solidFill>
              </a:defRPr>
            </a:lvl1pPr>
          </a:lstStyle>
          <a:p>
            <a:pPr lvl="0"/>
            <a:r>
              <a:rPr lang="en-US"/>
              <a:t>Click to edit Master text styles</a:t>
            </a:r>
          </a:p>
        </p:txBody>
      </p:sp>
      <p:sp>
        <p:nvSpPr>
          <p:cNvPr id="12" name="Picture Placeholder 5"/>
          <p:cNvSpPr>
            <a:spLocks noGrp="1"/>
          </p:cNvSpPr>
          <p:nvPr>
            <p:ph type="pic" sz="quarter" idx="14" hasCustomPrompt="1"/>
          </p:nvPr>
        </p:nvSpPr>
        <p:spPr>
          <a:xfrm>
            <a:off x="6743701" y="561975"/>
            <a:ext cx="1857374" cy="466725"/>
          </a:xfrm>
          <a:solidFill>
            <a:srgbClr val="BBBBBB"/>
          </a:solidFill>
        </p:spPr>
        <p:txBody>
          <a:bodyPr/>
          <a:lstStyle>
            <a:lvl1pPr algn="ctr">
              <a:defRPr sz="800"/>
            </a:lvl1pPr>
          </a:lstStyle>
          <a:p>
            <a:r>
              <a:rPr lang="en-GB"/>
              <a:t>Space for logo</a:t>
            </a:r>
            <a:endParaRPr lang="en-US"/>
          </a:p>
        </p:txBody>
      </p:sp>
      <p:sp>
        <p:nvSpPr>
          <p:cNvPr id="13"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1767675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ase study Option1">
    <p:bg>
      <p:bgPr>
        <a:solidFill>
          <a:srgbClr val="FFFFFF"/>
        </a:solidFill>
        <a:effectLst/>
      </p:bgPr>
    </p:bg>
    <p:spTree>
      <p:nvGrpSpPr>
        <p:cNvPr id="1" name=""/>
        <p:cNvGrpSpPr/>
        <p:nvPr/>
      </p:nvGrpSpPr>
      <p:grpSpPr>
        <a:xfrm>
          <a:off x="0" y="0"/>
          <a:ext cx="0" cy="0"/>
          <a:chOff x="0" y="0"/>
          <a:chExt cx="0" cy="0"/>
        </a:xfrm>
      </p:grpSpPr>
      <p:sp>
        <p:nvSpPr>
          <p:cNvPr id="3" name="Rectangle 2"/>
          <p:cNvSpPr/>
          <p:nvPr userDrawn="1"/>
        </p:nvSpPr>
        <p:spPr>
          <a:xfrm>
            <a:off x="3286125" y="1409700"/>
            <a:ext cx="5324475" cy="468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3286125" y="1872629"/>
            <a:ext cx="5324475" cy="409954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540000" y="417600"/>
            <a:ext cx="6070350" cy="545247"/>
          </a:xfrm>
        </p:spPr>
        <p:txBody>
          <a:bodyPr/>
          <a:lstStyle>
            <a:lvl1pPr>
              <a:defRPr>
                <a:solidFill>
                  <a:schemeClr val="tx2"/>
                </a:solidFill>
              </a:defRPr>
            </a:lvl1pPr>
          </a:lstStyle>
          <a:p>
            <a:r>
              <a:rPr lang="en-US"/>
              <a:t>Click to edit Master title style</a:t>
            </a:r>
          </a:p>
        </p:txBody>
      </p:sp>
      <p:sp>
        <p:nvSpPr>
          <p:cNvPr id="7" name="Text Placeholder 6"/>
          <p:cNvSpPr>
            <a:spLocks noGrp="1"/>
          </p:cNvSpPr>
          <p:nvPr>
            <p:ph type="body" sz="quarter" idx="10"/>
          </p:nvPr>
        </p:nvSpPr>
        <p:spPr>
          <a:xfrm>
            <a:off x="3474384" y="1437715"/>
            <a:ext cx="4983816" cy="428625"/>
          </a:xfrm>
        </p:spPr>
        <p:txBody>
          <a:bodyPr anchor="ctr" anchorCtr="0"/>
          <a:lstStyle>
            <a:lvl1pPr>
              <a:lnSpc>
                <a:spcPts val="2100"/>
              </a:lnSpc>
              <a:defRPr sz="2000" b="1">
                <a:solidFill>
                  <a:srgbClr val="FFFFFF"/>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dirty="0"/>
              <a:t>Click to edit Master text styles</a:t>
            </a:r>
          </a:p>
        </p:txBody>
      </p:sp>
      <p:sp>
        <p:nvSpPr>
          <p:cNvPr id="9" name="Text Placeholder 8"/>
          <p:cNvSpPr>
            <a:spLocks noGrp="1"/>
          </p:cNvSpPr>
          <p:nvPr>
            <p:ph type="body" sz="quarter" idx="11"/>
          </p:nvPr>
        </p:nvSpPr>
        <p:spPr>
          <a:xfrm>
            <a:off x="3495113" y="2019300"/>
            <a:ext cx="4867837" cy="3657600"/>
          </a:xfrm>
        </p:spPr>
        <p:txBody>
          <a:bodyPr numCol="2" spcCol="180000"/>
          <a:lstStyle>
            <a:lvl1pPr>
              <a:lnSpc>
                <a:spcPts val="1300"/>
              </a:lnSpc>
              <a:spcBef>
                <a:spcPts val="0"/>
              </a:spcBef>
              <a:spcAft>
                <a:spcPts val="567"/>
              </a:spcAft>
              <a:defRPr sz="1000" b="1">
                <a:solidFill>
                  <a:schemeClr val="bg2"/>
                </a:solidFill>
              </a:defRPr>
            </a:lvl1pPr>
            <a:lvl2pPr marL="0" indent="0">
              <a:lnSpc>
                <a:spcPts val="1300"/>
              </a:lnSpc>
              <a:spcBef>
                <a:spcPts val="0"/>
              </a:spcBef>
              <a:spcAft>
                <a:spcPts val="567"/>
              </a:spcAft>
              <a:buNone/>
              <a:defRPr sz="1000" spc="0" baseline="0">
                <a:solidFill>
                  <a:srgbClr val="000000"/>
                </a:solidFill>
              </a:defRPr>
            </a:lvl2pPr>
            <a:lvl3pPr marL="85725" indent="-85725">
              <a:lnSpc>
                <a:spcPts val="1300"/>
              </a:lnSpc>
              <a:spcBef>
                <a:spcPts val="0"/>
              </a:spcBef>
              <a:spcAft>
                <a:spcPts val="567"/>
              </a:spcAft>
              <a:buClr>
                <a:schemeClr val="bg2"/>
              </a:buClr>
              <a:buFont typeface="Arial" panose="020B0604020202020204" pitchFamily="34" charset="0"/>
              <a:buChar char="-"/>
              <a:defRPr sz="10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dirty="0"/>
              <a:t>Click to edit Master text styles</a:t>
            </a:r>
          </a:p>
          <a:p>
            <a:pPr lvl="1"/>
            <a:r>
              <a:rPr lang="en-US" dirty="0"/>
              <a:t>Second level</a:t>
            </a:r>
          </a:p>
          <a:p>
            <a:pPr lvl="2"/>
            <a:r>
              <a:rPr lang="en-GB" dirty="0"/>
              <a:t>Third level</a:t>
            </a:r>
            <a:endParaRPr lang="en-US" dirty="0"/>
          </a:p>
        </p:txBody>
      </p:sp>
      <p:sp>
        <p:nvSpPr>
          <p:cNvPr id="10" name="Picture Placeholder 5"/>
          <p:cNvSpPr>
            <a:spLocks noGrp="1"/>
          </p:cNvSpPr>
          <p:nvPr>
            <p:ph type="pic" sz="quarter" idx="12" hasCustomPrompt="1"/>
          </p:nvPr>
        </p:nvSpPr>
        <p:spPr>
          <a:xfrm>
            <a:off x="542925" y="1409700"/>
            <a:ext cx="2562225" cy="2190750"/>
          </a:xfrm>
          <a:solidFill>
            <a:srgbClr val="BBBBBB"/>
          </a:solidFill>
        </p:spPr>
        <p:txBody>
          <a:bodyPr tIns="1440000"/>
          <a:lstStyle>
            <a:lvl1pPr algn="ctr">
              <a:defRPr sz="1000" b="0"/>
            </a:lvl1pPr>
          </a:lstStyle>
          <a:p>
            <a:r>
              <a:rPr lang="en-GB"/>
              <a:t>insert photographic image</a:t>
            </a:r>
            <a:endParaRPr lang="en-US" dirty="0"/>
          </a:p>
        </p:txBody>
      </p:sp>
      <p:sp>
        <p:nvSpPr>
          <p:cNvPr id="11" name="Picture Placeholder 5"/>
          <p:cNvSpPr>
            <a:spLocks noGrp="1"/>
          </p:cNvSpPr>
          <p:nvPr>
            <p:ph type="pic" sz="quarter" idx="13" hasCustomPrompt="1"/>
          </p:nvPr>
        </p:nvSpPr>
        <p:spPr>
          <a:xfrm>
            <a:off x="542925" y="3762375"/>
            <a:ext cx="2562225" cy="2190750"/>
          </a:xfrm>
          <a:solidFill>
            <a:srgbClr val="BBBBBB"/>
          </a:solidFill>
        </p:spPr>
        <p:txBody>
          <a:bodyPr tIns="1440000"/>
          <a:lstStyle>
            <a:lvl1pPr algn="ctr">
              <a:defRPr sz="1000" b="0"/>
            </a:lvl1pPr>
          </a:lstStyle>
          <a:p>
            <a:r>
              <a:rPr lang="en-GB"/>
              <a:t>insert photographic image</a:t>
            </a:r>
            <a:endParaRPr lang="en-US" dirty="0"/>
          </a:p>
        </p:txBody>
      </p:sp>
      <p:sp>
        <p:nvSpPr>
          <p:cNvPr id="6" name="Picture Placeholder 5"/>
          <p:cNvSpPr>
            <a:spLocks noGrp="1"/>
          </p:cNvSpPr>
          <p:nvPr>
            <p:ph type="pic" sz="quarter" idx="14" hasCustomPrompt="1"/>
          </p:nvPr>
        </p:nvSpPr>
        <p:spPr>
          <a:xfrm>
            <a:off x="6743701" y="561975"/>
            <a:ext cx="1857374" cy="466725"/>
          </a:xfrm>
          <a:solidFill>
            <a:srgbClr val="BBBBBB"/>
          </a:solidFill>
        </p:spPr>
        <p:txBody>
          <a:bodyPr/>
          <a:lstStyle>
            <a:lvl1pPr algn="ctr">
              <a:defRPr sz="800"/>
            </a:lvl1pPr>
          </a:lstStyle>
          <a:p>
            <a:r>
              <a:rPr lang="en-GB"/>
              <a:t>Space for logo</a:t>
            </a:r>
            <a:endParaRPr lang="en-US"/>
          </a:p>
        </p:txBody>
      </p:sp>
      <p:sp>
        <p:nvSpPr>
          <p:cNvPr id="12"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2456063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Option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7675" y="1681200"/>
            <a:ext cx="3733800" cy="2063261"/>
          </a:xfrm>
        </p:spPr>
        <p:txBody>
          <a:bodyPr anchor="t" anchorCtr="0"/>
          <a:lstStyle>
            <a:lvl1pPr algn="l">
              <a:lnSpc>
                <a:spcPts val="4200"/>
              </a:lnSpc>
              <a:defRPr sz="3600" spc="20" baseline="0">
                <a:solidFill>
                  <a:schemeClr val="bg2"/>
                </a:solidFill>
                <a:latin typeface="+mj-lt"/>
              </a:defRPr>
            </a:lvl1pPr>
          </a:lstStyle>
          <a:p>
            <a:r>
              <a:rPr lang="en-US"/>
              <a:t>Click to edit Master title style</a:t>
            </a:r>
            <a:endParaRPr lang="en-GB"/>
          </a:p>
        </p:txBody>
      </p:sp>
      <p:sp>
        <p:nvSpPr>
          <p:cNvPr id="3" name="Subtitle 2"/>
          <p:cNvSpPr>
            <a:spLocks noGrp="1"/>
          </p:cNvSpPr>
          <p:nvPr>
            <p:ph type="subTitle" idx="1"/>
          </p:nvPr>
        </p:nvSpPr>
        <p:spPr>
          <a:xfrm>
            <a:off x="446400" y="4057200"/>
            <a:ext cx="3444109" cy="1130791"/>
          </a:xfrm>
        </p:spPr>
        <p:txBody>
          <a:bodyPr/>
          <a:lstStyle>
            <a:lvl1pPr marL="0" indent="0" algn="l">
              <a:lnSpc>
                <a:spcPts val="2400"/>
              </a:lnSpc>
              <a:spcAft>
                <a:spcPts val="0"/>
              </a:spcAft>
              <a:buNone/>
              <a:defRPr sz="1800" b="0" i="0">
                <a:solidFill>
                  <a:schemeClr val="bg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14" name="Text Placeholder 13"/>
          <p:cNvSpPr>
            <a:spLocks noGrp="1"/>
          </p:cNvSpPr>
          <p:nvPr>
            <p:ph type="body" sz="quarter" idx="10"/>
          </p:nvPr>
        </p:nvSpPr>
        <p:spPr>
          <a:xfrm>
            <a:off x="444522" y="6265863"/>
            <a:ext cx="3965553" cy="285750"/>
          </a:xfrm>
        </p:spPr>
        <p:txBody>
          <a:bodyPr/>
          <a:lstStyle>
            <a:lvl1pPr>
              <a:lnSpc>
                <a:spcPts val="2200"/>
              </a:lnSpc>
              <a:spcAft>
                <a:spcPts val="0"/>
              </a:spcAft>
              <a:defRPr sz="1800" b="0" i="0">
                <a:solidFill>
                  <a:schemeClr val="bg2"/>
                </a:solidFill>
                <a:latin typeface="+mn-lt"/>
              </a:defRPr>
            </a:lvl1pPr>
          </a:lstStyle>
          <a:p>
            <a:pPr lvl="0"/>
            <a:r>
              <a:rPr lang="en-US"/>
              <a:t>Click to edit Master text styles</a:t>
            </a:r>
          </a:p>
        </p:txBody>
      </p:sp>
      <p:sp>
        <p:nvSpPr>
          <p:cNvPr id="9" name="Picture Placeholder 6"/>
          <p:cNvSpPr>
            <a:spLocks noGrp="1"/>
          </p:cNvSpPr>
          <p:nvPr>
            <p:ph type="pic" sz="quarter" idx="12" hasCustomPrompt="1"/>
          </p:nvPr>
        </p:nvSpPr>
        <p:spPr>
          <a:xfrm>
            <a:off x="4581524" y="0"/>
            <a:ext cx="4562475"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0375" y="409107"/>
            <a:ext cx="1144800" cy="811050"/>
          </a:xfrm>
          <a:prstGeom prst="rect">
            <a:avLst/>
          </a:prstGeom>
        </p:spPr>
      </p:pic>
    </p:spTree>
    <p:extLst>
      <p:ext uri="{BB962C8B-B14F-4D97-AF65-F5344CB8AC3E}">
        <p14:creationId xmlns:p14="http://schemas.microsoft.com/office/powerpoint/2010/main" val="13794983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ase study Option2">
    <p:bg>
      <p:bgPr>
        <a:solidFill>
          <a:srgbClr val="FFFFFF"/>
        </a:solidFill>
        <a:effectLst/>
      </p:bgPr>
    </p:bg>
    <p:spTree>
      <p:nvGrpSpPr>
        <p:cNvPr id="1" name=""/>
        <p:cNvGrpSpPr/>
        <p:nvPr/>
      </p:nvGrpSpPr>
      <p:grpSpPr>
        <a:xfrm>
          <a:off x="0" y="0"/>
          <a:ext cx="0" cy="0"/>
          <a:chOff x="0" y="0"/>
          <a:chExt cx="0" cy="0"/>
        </a:xfrm>
      </p:grpSpPr>
      <p:sp>
        <p:nvSpPr>
          <p:cNvPr id="3" name="Rectangle 2"/>
          <p:cNvSpPr/>
          <p:nvPr userDrawn="1"/>
        </p:nvSpPr>
        <p:spPr>
          <a:xfrm>
            <a:off x="3286125" y="1409700"/>
            <a:ext cx="5324475" cy="46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5" name="Rectangle 4"/>
          <p:cNvSpPr/>
          <p:nvPr userDrawn="1"/>
        </p:nvSpPr>
        <p:spPr>
          <a:xfrm>
            <a:off x="3286125" y="1872629"/>
            <a:ext cx="5324475" cy="409954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540000" y="417600"/>
            <a:ext cx="6079875" cy="545247"/>
          </a:xfrm>
        </p:spPr>
        <p:txBody>
          <a:bodyPr/>
          <a:lstStyle>
            <a:lvl1pPr>
              <a:defRPr>
                <a:solidFill>
                  <a:schemeClr val="tx2"/>
                </a:solidFill>
              </a:defRPr>
            </a:lvl1pPr>
          </a:lstStyle>
          <a:p>
            <a:r>
              <a:rPr lang="en-US"/>
              <a:t>Click to edit Master title style</a:t>
            </a:r>
          </a:p>
        </p:txBody>
      </p:sp>
      <p:sp>
        <p:nvSpPr>
          <p:cNvPr id="7" name="Text Placeholder 6"/>
          <p:cNvSpPr>
            <a:spLocks noGrp="1"/>
          </p:cNvSpPr>
          <p:nvPr>
            <p:ph type="body" sz="quarter" idx="10"/>
          </p:nvPr>
        </p:nvSpPr>
        <p:spPr>
          <a:xfrm>
            <a:off x="3474384" y="1447240"/>
            <a:ext cx="4983816" cy="428625"/>
          </a:xfrm>
        </p:spPr>
        <p:txBody>
          <a:bodyPr anchor="ctr" anchorCtr="0"/>
          <a:lstStyle>
            <a:lvl1pPr>
              <a:lnSpc>
                <a:spcPts val="2100"/>
              </a:lnSpc>
              <a:defRPr sz="2000" b="1">
                <a:solidFill>
                  <a:schemeClr val="bg2"/>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dirty="0"/>
              <a:t>Click to edit Master text styles</a:t>
            </a:r>
          </a:p>
        </p:txBody>
      </p:sp>
      <p:sp>
        <p:nvSpPr>
          <p:cNvPr id="9" name="Text Placeholder 8"/>
          <p:cNvSpPr>
            <a:spLocks noGrp="1"/>
          </p:cNvSpPr>
          <p:nvPr>
            <p:ph type="body" sz="quarter" idx="11"/>
          </p:nvPr>
        </p:nvSpPr>
        <p:spPr>
          <a:xfrm>
            <a:off x="3495113" y="2019300"/>
            <a:ext cx="4867837" cy="3657600"/>
          </a:xfrm>
        </p:spPr>
        <p:txBody>
          <a:bodyPr numCol="2" spcCol="180000"/>
          <a:lstStyle>
            <a:lvl1pPr>
              <a:lnSpc>
                <a:spcPts val="1300"/>
              </a:lnSpc>
              <a:spcBef>
                <a:spcPts val="0"/>
              </a:spcBef>
              <a:spcAft>
                <a:spcPts val="567"/>
              </a:spcAft>
              <a:defRPr sz="1000" b="1">
                <a:solidFill>
                  <a:schemeClr val="bg2"/>
                </a:solidFill>
              </a:defRPr>
            </a:lvl1pPr>
            <a:lvl2pPr marL="0" indent="0">
              <a:lnSpc>
                <a:spcPts val="1300"/>
              </a:lnSpc>
              <a:spcBef>
                <a:spcPts val="0"/>
              </a:spcBef>
              <a:spcAft>
                <a:spcPts val="567"/>
              </a:spcAft>
              <a:buNone/>
              <a:defRPr sz="1000" spc="0" baseline="0">
                <a:solidFill>
                  <a:srgbClr val="000000"/>
                </a:solidFill>
              </a:defRPr>
            </a:lvl2pPr>
            <a:lvl3pPr marL="85725" indent="-85725">
              <a:lnSpc>
                <a:spcPts val="1300"/>
              </a:lnSpc>
              <a:spcBef>
                <a:spcPts val="0"/>
              </a:spcBef>
              <a:spcAft>
                <a:spcPts val="567"/>
              </a:spcAft>
              <a:buClr>
                <a:schemeClr val="bg2"/>
              </a:buClr>
              <a:buFont typeface="Arial" panose="020B0604020202020204" pitchFamily="34" charset="0"/>
              <a:buChar char="-"/>
              <a:defRPr sz="10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dirty="0"/>
              <a:t>Click to edit Master text styles</a:t>
            </a:r>
          </a:p>
          <a:p>
            <a:pPr lvl="1"/>
            <a:r>
              <a:rPr lang="en-US" dirty="0"/>
              <a:t>Second level</a:t>
            </a:r>
          </a:p>
          <a:p>
            <a:pPr lvl="2"/>
            <a:r>
              <a:rPr lang="en-GB" dirty="0"/>
              <a:t>Third level</a:t>
            </a:r>
            <a:endParaRPr lang="en-US" dirty="0"/>
          </a:p>
        </p:txBody>
      </p:sp>
      <p:sp>
        <p:nvSpPr>
          <p:cNvPr id="10" name="Picture Placeholder 5"/>
          <p:cNvSpPr>
            <a:spLocks noGrp="1"/>
          </p:cNvSpPr>
          <p:nvPr>
            <p:ph type="pic" sz="quarter" idx="12" hasCustomPrompt="1"/>
          </p:nvPr>
        </p:nvSpPr>
        <p:spPr>
          <a:xfrm>
            <a:off x="542925" y="1409700"/>
            <a:ext cx="2562225" cy="2190750"/>
          </a:xfrm>
          <a:solidFill>
            <a:srgbClr val="BBBBBB"/>
          </a:solidFill>
        </p:spPr>
        <p:txBody>
          <a:bodyPr tIns="1440000"/>
          <a:lstStyle>
            <a:lvl1pPr algn="ctr">
              <a:defRPr sz="1000" b="0"/>
            </a:lvl1pPr>
          </a:lstStyle>
          <a:p>
            <a:r>
              <a:rPr lang="en-GB"/>
              <a:t>insert photographic image</a:t>
            </a:r>
            <a:endParaRPr lang="en-US" dirty="0"/>
          </a:p>
        </p:txBody>
      </p:sp>
      <p:sp>
        <p:nvSpPr>
          <p:cNvPr id="11" name="Picture Placeholder 5"/>
          <p:cNvSpPr>
            <a:spLocks noGrp="1"/>
          </p:cNvSpPr>
          <p:nvPr>
            <p:ph type="pic" sz="quarter" idx="13" hasCustomPrompt="1"/>
          </p:nvPr>
        </p:nvSpPr>
        <p:spPr>
          <a:xfrm>
            <a:off x="542925" y="3762375"/>
            <a:ext cx="2562225" cy="2190750"/>
          </a:xfrm>
          <a:solidFill>
            <a:srgbClr val="BBBBBB"/>
          </a:solidFill>
        </p:spPr>
        <p:txBody>
          <a:bodyPr tIns="1440000"/>
          <a:lstStyle>
            <a:lvl1pPr algn="ctr">
              <a:defRPr sz="1000" b="0"/>
            </a:lvl1pPr>
          </a:lstStyle>
          <a:p>
            <a:r>
              <a:rPr lang="en-GB"/>
              <a:t>insert photographic image</a:t>
            </a:r>
            <a:endParaRPr lang="en-US" dirty="0"/>
          </a:p>
        </p:txBody>
      </p:sp>
      <p:sp>
        <p:nvSpPr>
          <p:cNvPr id="12" name="Picture Placeholder 5"/>
          <p:cNvSpPr>
            <a:spLocks noGrp="1"/>
          </p:cNvSpPr>
          <p:nvPr>
            <p:ph type="pic" sz="quarter" idx="14" hasCustomPrompt="1"/>
          </p:nvPr>
        </p:nvSpPr>
        <p:spPr>
          <a:xfrm>
            <a:off x="6743701" y="561975"/>
            <a:ext cx="1857374" cy="466725"/>
          </a:xfrm>
          <a:solidFill>
            <a:srgbClr val="BBBBBB"/>
          </a:solidFill>
        </p:spPr>
        <p:txBody>
          <a:bodyPr/>
          <a:lstStyle>
            <a:lvl1pPr algn="ctr">
              <a:defRPr sz="800"/>
            </a:lvl1pPr>
          </a:lstStyle>
          <a:p>
            <a:r>
              <a:rPr lang="en-GB" dirty="0"/>
              <a:t>Space for logo</a:t>
            </a:r>
            <a:endParaRPr lang="en-US" dirty="0"/>
          </a:p>
        </p:txBody>
      </p:sp>
      <p:sp>
        <p:nvSpPr>
          <p:cNvPr id="13"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29516895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ample Boxed Text x3">
    <p:bg>
      <p:bgPr>
        <a:solidFill>
          <a:srgbClr val="FFFFFF"/>
        </a:solidFill>
        <a:effectLst/>
      </p:bgPr>
    </p:bg>
    <p:spTree>
      <p:nvGrpSpPr>
        <p:cNvPr id="1" name=""/>
        <p:cNvGrpSpPr/>
        <p:nvPr/>
      </p:nvGrpSpPr>
      <p:grpSpPr>
        <a:xfrm>
          <a:off x="0" y="0"/>
          <a:ext cx="0" cy="0"/>
          <a:chOff x="0" y="0"/>
          <a:chExt cx="0" cy="0"/>
        </a:xfrm>
      </p:grpSpPr>
      <p:sp>
        <p:nvSpPr>
          <p:cNvPr id="3" name="Rectangle 2"/>
          <p:cNvSpPr/>
          <p:nvPr userDrawn="1"/>
        </p:nvSpPr>
        <p:spPr>
          <a:xfrm>
            <a:off x="539109" y="2669156"/>
            <a:ext cx="2602800" cy="468000"/>
          </a:xfrm>
          <a:prstGeom prst="rect">
            <a:avLst/>
          </a:prstGeom>
          <a:solidFill>
            <a:srgbClr val="03873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Rectangle 4"/>
          <p:cNvSpPr/>
          <p:nvPr userDrawn="1"/>
        </p:nvSpPr>
        <p:spPr>
          <a:xfrm>
            <a:off x="539109" y="3129775"/>
            <a:ext cx="2602800" cy="214006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540000" y="417600"/>
            <a:ext cx="6359526" cy="944475"/>
          </a:xfrm>
        </p:spPr>
        <p:txBody>
          <a:bodyPr/>
          <a:lstStyle>
            <a:lvl1pPr>
              <a:defRPr>
                <a:solidFill>
                  <a:schemeClr val="tx2"/>
                </a:solidFill>
              </a:defRPr>
            </a:lvl1pPr>
          </a:lstStyle>
          <a:p>
            <a:r>
              <a:rPr lang="en-US" dirty="0"/>
              <a:t>Click to edit Master title style</a:t>
            </a:r>
          </a:p>
        </p:txBody>
      </p:sp>
      <p:sp>
        <p:nvSpPr>
          <p:cNvPr id="7" name="Text Placeholder 6"/>
          <p:cNvSpPr>
            <a:spLocks noGrp="1"/>
          </p:cNvSpPr>
          <p:nvPr>
            <p:ph type="body" sz="quarter" idx="10"/>
          </p:nvPr>
        </p:nvSpPr>
        <p:spPr>
          <a:xfrm>
            <a:off x="724618" y="2687950"/>
            <a:ext cx="2191109" cy="428625"/>
          </a:xfrm>
        </p:spPr>
        <p:txBody>
          <a:bodyPr anchor="ctr" anchorCtr="0"/>
          <a:lstStyle>
            <a:lvl1pPr algn="ctr">
              <a:lnSpc>
                <a:spcPts val="2100"/>
              </a:lnSpc>
              <a:defRPr sz="2000" b="1">
                <a:solidFill>
                  <a:srgbClr val="FFFFFF"/>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endParaRPr lang="en-US"/>
          </a:p>
        </p:txBody>
      </p:sp>
      <p:sp>
        <p:nvSpPr>
          <p:cNvPr id="9" name="Text Placeholder 8"/>
          <p:cNvSpPr>
            <a:spLocks noGrp="1"/>
          </p:cNvSpPr>
          <p:nvPr>
            <p:ph type="body" sz="quarter" idx="11"/>
          </p:nvPr>
        </p:nvSpPr>
        <p:spPr>
          <a:xfrm>
            <a:off x="737419" y="3226998"/>
            <a:ext cx="2245969" cy="1552036"/>
          </a:xfrm>
        </p:spPr>
        <p:txBody>
          <a:bodyPr numCol="1" spcCol="0"/>
          <a:lstStyle>
            <a:lvl1pPr>
              <a:lnSpc>
                <a:spcPts val="1400"/>
              </a:lnSpc>
              <a:spcBef>
                <a:spcPts val="0"/>
              </a:spcBef>
              <a:spcAft>
                <a:spcPts val="0"/>
              </a:spcAft>
              <a:defRPr sz="1200" b="0">
                <a:solidFill>
                  <a:srgbClr val="000000"/>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a:t>Click to edit Master text styles</a:t>
            </a:r>
          </a:p>
          <a:p>
            <a:pPr lvl="1"/>
            <a:r>
              <a:rPr lang="en-US"/>
              <a:t>Second level</a:t>
            </a:r>
          </a:p>
          <a:p>
            <a:pPr lvl="2"/>
            <a:r>
              <a:rPr lang="en-GB"/>
              <a:t>Third level</a:t>
            </a:r>
            <a:endParaRPr lang="en-US"/>
          </a:p>
        </p:txBody>
      </p:sp>
      <p:sp>
        <p:nvSpPr>
          <p:cNvPr id="17" name="Rectangle 16"/>
          <p:cNvSpPr/>
          <p:nvPr userDrawn="1"/>
        </p:nvSpPr>
        <p:spPr>
          <a:xfrm>
            <a:off x="3290737" y="2669156"/>
            <a:ext cx="2602800" cy="468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8" name="Rectangle 17"/>
          <p:cNvSpPr/>
          <p:nvPr userDrawn="1"/>
        </p:nvSpPr>
        <p:spPr>
          <a:xfrm>
            <a:off x="3290737" y="3129775"/>
            <a:ext cx="2602800" cy="214006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6"/>
          <p:cNvSpPr>
            <a:spLocks noGrp="1"/>
          </p:cNvSpPr>
          <p:nvPr>
            <p:ph type="body" sz="quarter" idx="12"/>
          </p:nvPr>
        </p:nvSpPr>
        <p:spPr>
          <a:xfrm>
            <a:off x="3476246" y="2687950"/>
            <a:ext cx="2191109" cy="428625"/>
          </a:xfrm>
        </p:spPr>
        <p:txBody>
          <a:bodyPr anchor="ctr" anchorCtr="0"/>
          <a:lstStyle>
            <a:lvl1pPr algn="ctr">
              <a:lnSpc>
                <a:spcPts val="2100"/>
              </a:lnSpc>
              <a:defRPr sz="2000" b="1">
                <a:solidFill>
                  <a:srgbClr val="FFFFFF"/>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endParaRPr lang="en-US"/>
          </a:p>
        </p:txBody>
      </p:sp>
      <p:sp>
        <p:nvSpPr>
          <p:cNvPr id="20" name="Text Placeholder 8"/>
          <p:cNvSpPr>
            <a:spLocks noGrp="1"/>
          </p:cNvSpPr>
          <p:nvPr>
            <p:ph type="body" sz="quarter" idx="13"/>
          </p:nvPr>
        </p:nvSpPr>
        <p:spPr>
          <a:xfrm>
            <a:off x="3489047" y="3226998"/>
            <a:ext cx="2245969" cy="1552036"/>
          </a:xfrm>
        </p:spPr>
        <p:txBody>
          <a:bodyPr numCol="1" spcCol="0"/>
          <a:lstStyle>
            <a:lvl1pPr>
              <a:lnSpc>
                <a:spcPts val="1400"/>
              </a:lnSpc>
              <a:spcBef>
                <a:spcPts val="0"/>
              </a:spcBef>
              <a:spcAft>
                <a:spcPts val="0"/>
              </a:spcAft>
              <a:defRPr sz="1200" b="0">
                <a:solidFill>
                  <a:srgbClr val="000000"/>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a:t>Click to edit Master text styles</a:t>
            </a:r>
          </a:p>
          <a:p>
            <a:pPr lvl="1"/>
            <a:r>
              <a:rPr lang="en-US"/>
              <a:t>Second level</a:t>
            </a:r>
          </a:p>
          <a:p>
            <a:pPr lvl="2"/>
            <a:r>
              <a:rPr lang="en-GB"/>
              <a:t>Third level</a:t>
            </a:r>
            <a:endParaRPr lang="en-US"/>
          </a:p>
        </p:txBody>
      </p:sp>
      <p:sp>
        <p:nvSpPr>
          <p:cNvPr id="21" name="Rectangle 20"/>
          <p:cNvSpPr/>
          <p:nvPr userDrawn="1"/>
        </p:nvSpPr>
        <p:spPr>
          <a:xfrm>
            <a:off x="6023270" y="2669156"/>
            <a:ext cx="2602800" cy="46800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2" name="Rectangle 21"/>
          <p:cNvSpPr/>
          <p:nvPr userDrawn="1"/>
        </p:nvSpPr>
        <p:spPr>
          <a:xfrm>
            <a:off x="6023270" y="3129775"/>
            <a:ext cx="2602800" cy="214006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6"/>
          <p:cNvSpPr>
            <a:spLocks noGrp="1"/>
          </p:cNvSpPr>
          <p:nvPr>
            <p:ph type="body" sz="quarter" idx="14"/>
          </p:nvPr>
        </p:nvSpPr>
        <p:spPr>
          <a:xfrm>
            <a:off x="6208779" y="2687950"/>
            <a:ext cx="2191109" cy="428625"/>
          </a:xfrm>
        </p:spPr>
        <p:txBody>
          <a:bodyPr anchor="ctr" anchorCtr="0"/>
          <a:lstStyle>
            <a:lvl1pPr algn="ctr">
              <a:lnSpc>
                <a:spcPts val="2100"/>
              </a:lnSpc>
              <a:defRPr sz="2000" b="1">
                <a:solidFill>
                  <a:srgbClr val="FFFFFF"/>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endParaRPr lang="en-US"/>
          </a:p>
        </p:txBody>
      </p:sp>
      <p:sp>
        <p:nvSpPr>
          <p:cNvPr id="24" name="Text Placeholder 8"/>
          <p:cNvSpPr>
            <a:spLocks noGrp="1"/>
          </p:cNvSpPr>
          <p:nvPr>
            <p:ph type="body" sz="quarter" idx="15"/>
          </p:nvPr>
        </p:nvSpPr>
        <p:spPr>
          <a:xfrm>
            <a:off x="6221580" y="3226998"/>
            <a:ext cx="2245969" cy="1552036"/>
          </a:xfrm>
        </p:spPr>
        <p:txBody>
          <a:bodyPr numCol="1" spcCol="0"/>
          <a:lstStyle>
            <a:lvl1pPr>
              <a:lnSpc>
                <a:spcPts val="1400"/>
              </a:lnSpc>
              <a:spcBef>
                <a:spcPts val="0"/>
              </a:spcBef>
              <a:spcAft>
                <a:spcPts val="0"/>
              </a:spcAft>
              <a:defRPr sz="1200" b="0">
                <a:solidFill>
                  <a:srgbClr val="000000"/>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a:t>Click to edit Master text styles</a:t>
            </a:r>
          </a:p>
          <a:p>
            <a:pPr lvl="1"/>
            <a:r>
              <a:rPr lang="en-US"/>
              <a:t>Second level</a:t>
            </a:r>
          </a:p>
          <a:p>
            <a:pPr lvl="2"/>
            <a:r>
              <a:rPr lang="en-GB"/>
              <a:t>Third level</a:t>
            </a:r>
            <a:endParaRPr lang="en-US"/>
          </a:p>
        </p:txBody>
      </p:sp>
      <p:sp>
        <p:nvSpPr>
          <p:cNvPr id="25" name="Text Placeholder 4"/>
          <p:cNvSpPr>
            <a:spLocks noGrp="1"/>
          </p:cNvSpPr>
          <p:nvPr>
            <p:ph type="body" sz="quarter" idx="16"/>
          </p:nvPr>
        </p:nvSpPr>
        <p:spPr>
          <a:xfrm>
            <a:off x="552450" y="1685925"/>
            <a:ext cx="4495800" cy="647700"/>
          </a:xfrm>
        </p:spPr>
        <p:txBody>
          <a:bodyPr/>
          <a:lstStyle>
            <a:lvl1pPr>
              <a:defRPr>
                <a:solidFill>
                  <a:srgbClr val="000000"/>
                </a:solidFill>
              </a:defRPr>
            </a:lvl1pPr>
          </a:lstStyle>
          <a:p>
            <a:pPr lvl="0"/>
            <a:r>
              <a:rPr lang="en-US"/>
              <a:t>Click to edit Master text styles</a:t>
            </a:r>
          </a:p>
        </p:txBody>
      </p:sp>
      <p:sp>
        <p:nvSpPr>
          <p:cNvPr id="16"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8967457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ample Boxed Text with Image x3">
    <p:bg>
      <p:bgPr>
        <a:solidFill>
          <a:srgbClr val="FFFFFF"/>
        </a:solidFill>
        <a:effectLst/>
      </p:bgPr>
    </p:bg>
    <p:spTree>
      <p:nvGrpSpPr>
        <p:cNvPr id="1" name=""/>
        <p:cNvGrpSpPr/>
        <p:nvPr/>
      </p:nvGrpSpPr>
      <p:grpSpPr>
        <a:xfrm>
          <a:off x="0" y="0"/>
          <a:ext cx="0" cy="0"/>
          <a:chOff x="0" y="0"/>
          <a:chExt cx="0" cy="0"/>
        </a:xfrm>
      </p:grpSpPr>
      <p:sp>
        <p:nvSpPr>
          <p:cNvPr id="16" name="Picture Placeholder 5"/>
          <p:cNvSpPr>
            <a:spLocks noGrp="1"/>
          </p:cNvSpPr>
          <p:nvPr>
            <p:ph type="pic" sz="quarter" idx="17" hasCustomPrompt="1"/>
          </p:nvPr>
        </p:nvSpPr>
        <p:spPr>
          <a:xfrm>
            <a:off x="539109" y="4067175"/>
            <a:ext cx="2584800" cy="1752600"/>
          </a:xfrm>
          <a:solidFill>
            <a:srgbClr val="BBBBBB"/>
          </a:solidFill>
        </p:spPr>
        <p:txBody>
          <a:bodyPr tIns="1152000"/>
          <a:lstStyle>
            <a:lvl1pPr algn="ctr">
              <a:defRPr sz="1000" b="0"/>
            </a:lvl1pPr>
          </a:lstStyle>
          <a:p>
            <a:r>
              <a:rPr lang="en-GB"/>
              <a:t>insert photographic image</a:t>
            </a:r>
            <a:endParaRPr lang="en-US" dirty="0"/>
          </a:p>
        </p:txBody>
      </p:sp>
      <p:sp>
        <p:nvSpPr>
          <p:cNvPr id="5" name="Rectangle 4"/>
          <p:cNvSpPr/>
          <p:nvPr userDrawn="1"/>
        </p:nvSpPr>
        <p:spPr>
          <a:xfrm>
            <a:off x="539109" y="2377300"/>
            <a:ext cx="2584800" cy="171845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sz="quarter" idx="22"/>
          </p:nvPr>
        </p:nvSpPr>
        <p:spPr>
          <a:xfrm>
            <a:off x="676275" y="2549525"/>
            <a:ext cx="2362200" cy="1149910"/>
          </a:xfrm>
        </p:spPr>
        <p:txBody>
          <a:bodyPr anchor="ctr"/>
          <a:lstStyle>
            <a:lvl1pPr algn="ctr">
              <a:lnSpc>
                <a:spcPct val="100000"/>
              </a:lnSpc>
              <a:defRPr sz="7300" b="1">
                <a:solidFill>
                  <a:schemeClr val="tx2"/>
                </a:solidFill>
              </a:defRPr>
            </a:lvl1pPr>
          </a:lstStyle>
          <a:p>
            <a:pPr lvl="0"/>
            <a:r>
              <a:rPr lang="en-US" dirty="0"/>
              <a:t>Click</a:t>
            </a:r>
          </a:p>
        </p:txBody>
      </p:sp>
      <p:sp>
        <p:nvSpPr>
          <p:cNvPr id="26" name="Rectangle 25"/>
          <p:cNvSpPr/>
          <p:nvPr userDrawn="1"/>
        </p:nvSpPr>
        <p:spPr>
          <a:xfrm>
            <a:off x="3282309" y="2377300"/>
            <a:ext cx="2584800" cy="171845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userDrawn="1"/>
        </p:nvSpPr>
        <p:spPr>
          <a:xfrm>
            <a:off x="6025509" y="2377300"/>
            <a:ext cx="2584800" cy="171845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540000" y="417600"/>
            <a:ext cx="6359526" cy="944475"/>
          </a:xfrm>
        </p:spPr>
        <p:txBody>
          <a:bodyPr/>
          <a:lstStyle>
            <a:lvl1pPr>
              <a:defRPr>
                <a:solidFill>
                  <a:schemeClr val="tx2"/>
                </a:solidFill>
              </a:defRPr>
            </a:lvl1pPr>
          </a:lstStyle>
          <a:p>
            <a:r>
              <a:rPr lang="en-US"/>
              <a:t>Click to edit Master title style</a:t>
            </a:r>
          </a:p>
        </p:txBody>
      </p:sp>
      <p:sp>
        <p:nvSpPr>
          <p:cNvPr id="9" name="Text Placeholder 8"/>
          <p:cNvSpPr>
            <a:spLocks noGrp="1"/>
          </p:cNvSpPr>
          <p:nvPr>
            <p:ph type="body" sz="quarter" idx="11"/>
          </p:nvPr>
        </p:nvSpPr>
        <p:spPr>
          <a:xfrm>
            <a:off x="676275" y="3503223"/>
            <a:ext cx="2362200" cy="440127"/>
          </a:xfrm>
        </p:spPr>
        <p:txBody>
          <a:bodyPr numCol="1" spcCol="0" anchor="b" anchorCtr="0"/>
          <a:lstStyle>
            <a:lvl1pPr algn="ctr">
              <a:lnSpc>
                <a:spcPts val="1400"/>
              </a:lnSpc>
              <a:spcBef>
                <a:spcPts val="0"/>
              </a:spcBef>
              <a:spcAft>
                <a:spcPts val="0"/>
              </a:spcAft>
              <a:defRPr sz="1600" b="0">
                <a:solidFill>
                  <a:srgbClr val="000000"/>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a:t>Click to edit Master text styles</a:t>
            </a:r>
          </a:p>
        </p:txBody>
      </p:sp>
      <p:sp>
        <p:nvSpPr>
          <p:cNvPr id="25" name="Text Placeholder 4"/>
          <p:cNvSpPr>
            <a:spLocks noGrp="1"/>
          </p:cNvSpPr>
          <p:nvPr>
            <p:ph type="body" sz="quarter" idx="16"/>
          </p:nvPr>
        </p:nvSpPr>
        <p:spPr>
          <a:xfrm>
            <a:off x="552450" y="1685925"/>
            <a:ext cx="4495800" cy="647700"/>
          </a:xfrm>
        </p:spPr>
        <p:txBody>
          <a:bodyPr/>
          <a:lstStyle>
            <a:lvl1pPr>
              <a:defRPr>
                <a:solidFill>
                  <a:srgbClr val="000000"/>
                </a:solidFill>
              </a:defRPr>
            </a:lvl1pPr>
          </a:lstStyle>
          <a:p>
            <a:pPr lvl="0"/>
            <a:r>
              <a:rPr lang="en-US"/>
              <a:t>Click to edit Master text styles</a:t>
            </a:r>
          </a:p>
        </p:txBody>
      </p:sp>
      <p:sp>
        <p:nvSpPr>
          <p:cNvPr id="27" name="Text Placeholder 8"/>
          <p:cNvSpPr>
            <a:spLocks noGrp="1"/>
          </p:cNvSpPr>
          <p:nvPr>
            <p:ph type="body" sz="quarter" idx="18"/>
          </p:nvPr>
        </p:nvSpPr>
        <p:spPr>
          <a:xfrm>
            <a:off x="3419475" y="3503223"/>
            <a:ext cx="2362200" cy="440127"/>
          </a:xfrm>
        </p:spPr>
        <p:txBody>
          <a:bodyPr numCol="1" spcCol="0" anchor="b" anchorCtr="0"/>
          <a:lstStyle>
            <a:lvl1pPr algn="ctr">
              <a:lnSpc>
                <a:spcPts val="1400"/>
              </a:lnSpc>
              <a:spcBef>
                <a:spcPts val="0"/>
              </a:spcBef>
              <a:spcAft>
                <a:spcPts val="0"/>
              </a:spcAft>
              <a:defRPr sz="1600" b="0">
                <a:solidFill>
                  <a:srgbClr val="000000"/>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a:t>Click to edit Master text styles</a:t>
            </a:r>
          </a:p>
        </p:txBody>
      </p:sp>
      <p:sp>
        <p:nvSpPr>
          <p:cNvPr id="28" name="Picture Placeholder 5"/>
          <p:cNvSpPr>
            <a:spLocks noGrp="1"/>
          </p:cNvSpPr>
          <p:nvPr>
            <p:ph type="pic" sz="quarter" idx="19" hasCustomPrompt="1"/>
          </p:nvPr>
        </p:nvSpPr>
        <p:spPr>
          <a:xfrm>
            <a:off x="3282309" y="4067175"/>
            <a:ext cx="2584800" cy="1752600"/>
          </a:xfrm>
          <a:solidFill>
            <a:srgbClr val="BBBBBB"/>
          </a:solidFill>
        </p:spPr>
        <p:txBody>
          <a:bodyPr tIns="1152000"/>
          <a:lstStyle>
            <a:lvl1pPr algn="ctr">
              <a:defRPr sz="1000" b="0"/>
            </a:lvl1pPr>
          </a:lstStyle>
          <a:p>
            <a:r>
              <a:rPr lang="en-GB"/>
              <a:t>insert photographic image</a:t>
            </a:r>
            <a:endParaRPr lang="en-US" dirty="0"/>
          </a:p>
        </p:txBody>
      </p:sp>
      <p:sp>
        <p:nvSpPr>
          <p:cNvPr id="31" name="Text Placeholder 8"/>
          <p:cNvSpPr>
            <a:spLocks noGrp="1"/>
          </p:cNvSpPr>
          <p:nvPr>
            <p:ph type="body" sz="quarter" idx="20"/>
          </p:nvPr>
        </p:nvSpPr>
        <p:spPr>
          <a:xfrm>
            <a:off x="6162675" y="3503223"/>
            <a:ext cx="2362200" cy="440127"/>
          </a:xfrm>
        </p:spPr>
        <p:txBody>
          <a:bodyPr numCol="1" spcCol="0" anchor="b" anchorCtr="0"/>
          <a:lstStyle>
            <a:lvl1pPr algn="ctr">
              <a:lnSpc>
                <a:spcPts val="1400"/>
              </a:lnSpc>
              <a:spcBef>
                <a:spcPts val="0"/>
              </a:spcBef>
              <a:spcAft>
                <a:spcPts val="0"/>
              </a:spcAft>
              <a:defRPr sz="1600" b="0">
                <a:solidFill>
                  <a:srgbClr val="000000"/>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a:t>Click to edit Master text styles</a:t>
            </a:r>
          </a:p>
        </p:txBody>
      </p:sp>
      <p:sp>
        <p:nvSpPr>
          <p:cNvPr id="32" name="Picture Placeholder 5"/>
          <p:cNvSpPr>
            <a:spLocks noGrp="1"/>
          </p:cNvSpPr>
          <p:nvPr>
            <p:ph type="pic" sz="quarter" idx="21" hasCustomPrompt="1"/>
          </p:nvPr>
        </p:nvSpPr>
        <p:spPr>
          <a:xfrm>
            <a:off x="6025509" y="4067175"/>
            <a:ext cx="2584800" cy="1752600"/>
          </a:xfrm>
          <a:solidFill>
            <a:srgbClr val="BBBBBB"/>
          </a:solidFill>
        </p:spPr>
        <p:txBody>
          <a:bodyPr tIns="1152000"/>
          <a:lstStyle>
            <a:lvl1pPr algn="ctr">
              <a:defRPr sz="1000" b="0"/>
            </a:lvl1pPr>
          </a:lstStyle>
          <a:p>
            <a:r>
              <a:rPr lang="en-GB"/>
              <a:t>insert photographic image</a:t>
            </a:r>
            <a:endParaRPr lang="en-US" dirty="0"/>
          </a:p>
        </p:txBody>
      </p:sp>
      <p:sp>
        <p:nvSpPr>
          <p:cNvPr id="17"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dirty="0"/>
          </a:p>
        </p:txBody>
      </p:sp>
      <p:sp>
        <p:nvSpPr>
          <p:cNvPr id="22" name="Text Placeholder 2"/>
          <p:cNvSpPr>
            <a:spLocks noGrp="1"/>
          </p:cNvSpPr>
          <p:nvPr>
            <p:ph type="body" sz="quarter" idx="23"/>
          </p:nvPr>
        </p:nvSpPr>
        <p:spPr>
          <a:xfrm>
            <a:off x="3419475" y="2550085"/>
            <a:ext cx="2362200" cy="1149910"/>
          </a:xfrm>
        </p:spPr>
        <p:txBody>
          <a:bodyPr anchor="ctr"/>
          <a:lstStyle>
            <a:lvl1pPr algn="ctr">
              <a:lnSpc>
                <a:spcPct val="100000"/>
              </a:lnSpc>
              <a:defRPr sz="7300" b="1">
                <a:solidFill>
                  <a:srgbClr val="03873A"/>
                </a:solidFill>
              </a:defRPr>
            </a:lvl1pPr>
          </a:lstStyle>
          <a:p>
            <a:pPr lvl="0"/>
            <a:r>
              <a:rPr lang="en-US" dirty="0"/>
              <a:t>Click</a:t>
            </a:r>
          </a:p>
        </p:txBody>
      </p:sp>
      <p:sp>
        <p:nvSpPr>
          <p:cNvPr id="23" name="Text Placeholder 2"/>
          <p:cNvSpPr>
            <a:spLocks noGrp="1"/>
          </p:cNvSpPr>
          <p:nvPr>
            <p:ph type="body" sz="quarter" idx="24"/>
          </p:nvPr>
        </p:nvSpPr>
        <p:spPr>
          <a:xfrm>
            <a:off x="6162675" y="2549525"/>
            <a:ext cx="2362200" cy="1149910"/>
          </a:xfrm>
        </p:spPr>
        <p:txBody>
          <a:bodyPr anchor="ctr"/>
          <a:lstStyle>
            <a:lvl1pPr algn="ctr">
              <a:lnSpc>
                <a:spcPct val="100000"/>
              </a:lnSpc>
              <a:defRPr sz="7300" b="1">
                <a:solidFill>
                  <a:schemeClr val="bg2"/>
                </a:solidFill>
              </a:defRPr>
            </a:lvl1pPr>
          </a:lstStyle>
          <a:p>
            <a:pPr lvl="0"/>
            <a:r>
              <a:rPr lang="en-US" dirty="0"/>
              <a:t>Click</a:t>
            </a:r>
          </a:p>
        </p:txBody>
      </p:sp>
    </p:spTree>
    <p:extLst>
      <p:ext uri="{BB962C8B-B14F-4D97-AF65-F5344CB8AC3E}">
        <p14:creationId xmlns:p14="http://schemas.microsoft.com/office/powerpoint/2010/main" val="1095989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5081587" cy="1096875"/>
          </a:xfrm>
        </p:spPr>
        <p:txBody>
          <a:bodyPr/>
          <a:lstStyle>
            <a:lvl1pPr>
              <a:defRPr>
                <a:solidFill>
                  <a:schemeClr val="tx2"/>
                </a:solidFill>
              </a:defRPr>
            </a:lvl1pPr>
          </a:lstStyle>
          <a:p>
            <a:r>
              <a:rPr lang="en-US"/>
              <a:t>Click to edit Master title style</a:t>
            </a:r>
            <a:endParaRPr lang="en-GB" dirty="0"/>
          </a:p>
        </p:txBody>
      </p:sp>
      <p:sp>
        <p:nvSpPr>
          <p:cNvPr id="5" name="Text Placeholder 4"/>
          <p:cNvSpPr>
            <a:spLocks noGrp="1"/>
          </p:cNvSpPr>
          <p:nvPr>
            <p:ph type="body" sz="quarter" idx="10"/>
          </p:nvPr>
        </p:nvSpPr>
        <p:spPr>
          <a:xfrm>
            <a:off x="542926" y="1704975"/>
            <a:ext cx="6059488" cy="3171825"/>
          </a:xfrm>
        </p:spPr>
        <p:txBody>
          <a:bodyPr/>
          <a:lstStyle>
            <a:lvl1pPr>
              <a:defRPr>
                <a:solidFill>
                  <a:srgbClr val="000000"/>
                </a:solidFill>
              </a:defRPr>
            </a:lvl1pPr>
            <a:lvl2pPr>
              <a:defRPr>
                <a:solidFill>
                  <a:srgbClr val="000000"/>
                </a:solidFill>
              </a:defRPr>
            </a:lvl2pPr>
            <a:lvl3pPr>
              <a:defRPr>
                <a:solidFill>
                  <a:srgbClr val="000000"/>
                </a:solidFill>
              </a:defRPr>
            </a:lvl3pPr>
          </a:lstStyle>
          <a:p>
            <a:pPr lvl="0"/>
            <a:r>
              <a:rPr lang="en-US"/>
              <a:t>Click to edit Master text styles</a:t>
            </a:r>
          </a:p>
          <a:p>
            <a:pPr lvl="1"/>
            <a:r>
              <a:rPr lang="en-US"/>
              <a:t>Second level</a:t>
            </a:r>
          </a:p>
          <a:p>
            <a:pPr lvl="2"/>
            <a:r>
              <a:rPr lang="en-US"/>
              <a:t>Third level</a:t>
            </a:r>
          </a:p>
        </p:txBody>
      </p:sp>
      <p:sp>
        <p:nvSpPr>
          <p:cNvPr id="4"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32660866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Numbere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5081587" cy="1115925"/>
          </a:xfrm>
        </p:spPr>
        <p:txBody>
          <a:bodyPr/>
          <a:lstStyle>
            <a:lvl1pPr>
              <a:defRPr>
                <a:solidFill>
                  <a:schemeClr val="tx2"/>
                </a:solidFill>
              </a:defRPr>
            </a:lvl1pPr>
          </a:lstStyle>
          <a:p>
            <a:r>
              <a:rPr lang="en-US"/>
              <a:t>Click to edit Master title style</a:t>
            </a:r>
            <a:endParaRPr lang="en-GB"/>
          </a:p>
        </p:txBody>
      </p:sp>
      <p:sp>
        <p:nvSpPr>
          <p:cNvPr id="4" name="Text Placeholder 3"/>
          <p:cNvSpPr>
            <a:spLocks noGrp="1"/>
          </p:cNvSpPr>
          <p:nvPr>
            <p:ph type="body" sz="quarter" idx="10"/>
          </p:nvPr>
        </p:nvSpPr>
        <p:spPr>
          <a:xfrm>
            <a:off x="542925" y="1809750"/>
            <a:ext cx="6496050" cy="3781425"/>
          </a:xfrm>
        </p:spPr>
        <p:txBody>
          <a:bodyPr/>
          <a:lstStyle>
            <a:lvl1pPr marL="238125" indent="-238125">
              <a:spcBef>
                <a:spcPts val="1134"/>
              </a:spcBef>
              <a:buFont typeface="+mj-lt"/>
              <a:buAutoNum type="arabicPeriod"/>
              <a:defRPr b="1">
                <a:solidFill>
                  <a:schemeClr val="tx2"/>
                </a:solidFill>
              </a:defRPr>
            </a:lvl1pPr>
            <a:lvl2pPr marL="428625" indent="-180975">
              <a:buFont typeface="Arial" panose="020B0604020202020204" pitchFamily="34" charset="0"/>
              <a:buChar char="‒"/>
              <a:defRPr>
                <a:solidFill>
                  <a:srgbClr val="000000"/>
                </a:solidFill>
              </a:defRPr>
            </a:lvl2pPr>
            <a:lvl3pPr marL="628650" indent="-209550">
              <a:defRPr>
                <a:solidFill>
                  <a:srgbClr val="000000"/>
                </a:solidFill>
              </a:defRPr>
            </a:lvl3pPr>
          </a:lstStyle>
          <a:p>
            <a:pPr lvl="0"/>
            <a:r>
              <a:rPr lang="en-US" dirty="0"/>
              <a:t>Click to edit Master text styles</a:t>
            </a:r>
          </a:p>
          <a:p>
            <a:pPr lvl="1"/>
            <a:r>
              <a:rPr lang="en-US" dirty="0"/>
              <a:t>Second level</a:t>
            </a:r>
          </a:p>
          <a:p>
            <a:pPr lvl="2"/>
            <a:r>
              <a:rPr lang="en-US" dirty="0"/>
              <a:t>Third level</a:t>
            </a:r>
          </a:p>
        </p:txBody>
      </p:sp>
      <p:sp>
        <p:nvSpPr>
          <p:cNvPr id="5"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26730416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fographic x3">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1337" y="417600"/>
            <a:ext cx="7726363" cy="1030200"/>
          </a:xfrm>
        </p:spPr>
        <p:txBody>
          <a:bodyPr/>
          <a:lstStyle>
            <a:lvl1pPr>
              <a:defRPr>
                <a:solidFill>
                  <a:schemeClr val="tx2"/>
                </a:solidFill>
              </a:defRPr>
            </a:lvl1pPr>
          </a:lstStyle>
          <a:p>
            <a:r>
              <a:rPr lang="en-US"/>
              <a:t>Click to edit Master title style</a:t>
            </a:r>
            <a:endParaRPr lang="en-GB"/>
          </a:p>
        </p:txBody>
      </p:sp>
      <p:sp>
        <p:nvSpPr>
          <p:cNvPr id="5" name="Picture Placeholder 4"/>
          <p:cNvSpPr>
            <a:spLocks noGrp="1"/>
          </p:cNvSpPr>
          <p:nvPr>
            <p:ph type="pic" sz="quarter" idx="10" hasCustomPrompt="1"/>
          </p:nvPr>
        </p:nvSpPr>
        <p:spPr>
          <a:xfrm>
            <a:off x="836613" y="2514600"/>
            <a:ext cx="1984375" cy="1319213"/>
          </a:xfrm>
          <a:solidFill>
            <a:srgbClr val="BBBBBB"/>
          </a:solidFill>
        </p:spPr>
        <p:txBody>
          <a:bodyPr tIns="648000" anchor="ctr" anchorCtr="0"/>
          <a:lstStyle>
            <a:lvl1pPr algn="ctr">
              <a:lnSpc>
                <a:spcPts val="1200"/>
              </a:lnSpc>
              <a:defRPr sz="1050">
                <a:solidFill>
                  <a:schemeClr val="bg2"/>
                </a:solidFill>
              </a:defRPr>
            </a:lvl1pPr>
          </a:lstStyle>
          <a:p>
            <a:r>
              <a:rPr lang="en-GB"/>
              <a:t>Insert infographic or photographic image</a:t>
            </a:r>
            <a:endParaRPr lang="en-US"/>
          </a:p>
        </p:txBody>
      </p:sp>
      <p:sp>
        <p:nvSpPr>
          <p:cNvPr id="11" name="Text Placeholder 10"/>
          <p:cNvSpPr>
            <a:spLocks noGrp="1"/>
          </p:cNvSpPr>
          <p:nvPr>
            <p:ph type="body" sz="quarter" idx="11"/>
          </p:nvPr>
        </p:nvSpPr>
        <p:spPr>
          <a:xfrm>
            <a:off x="830263" y="4425950"/>
            <a:ext cx="1990725" cy="979488"/>
          </a:xfrm>
        </p:spPr>
        <p:txBody>
          <a:bodyPr/>
          <a:lstStyle>
            <a:lvl1pPr algn="ctr">
              <a:lnSpc>
                <a:spcPts val="1700"/>
              </a:lnSpc>
              <a:spcAft>
                <a:spcPts val="800"/>
              </a:spcAft>
              <a:defRPr sz="1500" b="1">
                <a:solidFill>
                  <a:schemeClr val="bg2"/>
                </a:solidFill>
              </a:defRPr>
            </a:lvl1pPr>
            <a:lvl2pPr marL="0" indent="0" algn="ctr">
              <a:lnSpc>
                <a:spcPts val="1100"/>
              </a:lnSpc>
              <a:buNone/>
              <a:defRPr sz="1000" i="0">
                <a:solidFill>
                  <a:schemeClr val="tx1"/>
                </a:solidFill>
              </a:defRPr>
            </a:lvl2pPr>
          </a:lstStyle>
          <a:p>
            <a:pPr lvl="0"/>
            <a:r>
              <a:rPr lang="en-US" dirty="0"/>
              <a:t>Click to edit Master text styles</a:t>
            </a:r>
          </a:p>
          <a:p>
            <a:pPr lvl="1"/>
            <a:r>
              <a:rPr lang="en-US" dirty="0"/>
              <a:t>Second level</a:t>
            </a:r>
          </a:p>
        </p:txBody>
      </p:sp>
      <p:sp>
        <p:nvSpPr>
          <p:cNvPr id="13" name="Text Placeholder 12"/>
          <p:cNvSpPr>
            <a:spLocks noGrp="1"/>
          </p:cNvSpPr>
          <p:nvPr>
            <p:ph type="body" sz="quarter" idx="12"/>
          </p:nvPr>
        </p:nvSpPr>
        <p:spPr>
          <a:xfrm>
            <a:off x="836613" y="3924926"/>
            <a:ext cx="1984375" cy="418474"/>
          </a:xfrm>
        </p:spPr>
        <p:txBody>
          <a:bodyPr/>
          <a:lstStyle>
            <a:lvl1pPr algn="ctr">
              <a:lnSpc>
                <a:spcPts val="4000"/>
              </a:lnSpc>
              <a:defRPr sz="3400" b="1">
                <a:solidFill>
                  <a:schemeClr val="bg2"/>
                </a:solidFill>
                <a:latin typeface="+mn-lt"/>
              </a:defRPr>
            </a:lvl1pPr>
          </a:lstStyle>
          <a:p>
            <a:pPr lvl="0"/>
            <a:r>
              <a:rPr lang="en-US" dirty="0"/>
              <a:t>Click</a:t>
            </a:r>
          </a:p>
        </p:txBody>
      </p:sp>
      <p:sp>
        <p:nvSpPr>
          <p:cNvPr id="18" name="Text Placeholder 12"/>
          <p:cNvSpPr>
            <a:spLocks noGrp="1"/>
          </p:cNvSpPr>
          <p:nvPr>
            <p:ph type="body" sz="quarter" idx="15"/>
          </p:nvPr>
        </p:nvSpPr>
        <p:spPr>
          <a:xfrm>
            <a:off x="3563888" y="3924926"/>
            <a:ext cx="1984375" cy="418474"/>
          </a:xfrm>
        </p:spPr>
        <p:txBody>
          <a:bodyPr/>
          <a:lstStyle>
            <a:lvl1pPr algn="ctr">
              <a:lnSpc>
                <a:spcPts val="4000"/>
              </a:lnSpc>
              <a:defRPr sz="3400" b="1">
                <a:solidFill>
                  <a:schemeClr val="tx2"/>
                </a:solidFill>
                <a:latin typeface="+mn-lt"/>
              </a:defRPr>
            </a:lvl1pPr>
          </a:lstStyle>
          <a:p>
            <a:pPr lvl="0"/>
            <a:r>
              <a:rPr lang="en-US" dirty="0"/>
              <a:t>Click</a:t>
            </a:r>
          </a:p>
        </p:txBody>
      </p:sp>
      <p:sp>
        <p:nvSpPr>
          <p:cNvPr id="22" name="Text Placeholder 12"/>
          <p:cNvSpPr>
            <a:spLocks noGrp="1"/>
          </p:cNvSpPr>
          <p:nvPr>
            <p:ph type="body" sz="quarter" idx="18"/>
          </p:nvPr>
        </p:nvSpPr>
        <p:spPr>
          <a:xfrm>
            <a:off x="6300192" y="3924926"/>
            <a:ext cx="1984375" cy="408949"/>
          </a:xfrm>
        </p:spPr>
        <p:txBody>
          <a:bodyPr/>
          <a:lstStyle>
            <a:lvl1pPr algn="ctr">
              <a:lnSpc>
                <a:spcPts val="4000"/>
              </a:lnSpc>
              <a:defRPr sz="3400" b="1">
                <a:solidFill>
                  <a:srgbClr val="03873A"/>
                </a:solidFill>
                <a:latin typeface="+mn-lt"/>
              </a:defRPr>
            </a:lvl1pPr>
          </a:lstStyle>
          <a:p>
            <a:pPr lvl="0"/>
            <a:r>
              <a:rPr lang="en-US" dirty="0"/>
              <a:t>Click</a:t>
            </a:r>
          </a:p>
        </p:txBody>
      </p:sp>
      <p:sp>
        <p:nvSpPr>
          <p:cNvPr id="23" name="Text Placeholder 10"/>
          <p:cNvSpPr>
            <a:spLocks noGrp="1"/>
          </p:cNvSpPr>
          <p:nvPr>
            <p:ph type="body" sz="quarter" idx="19"/>
          </p:nvPr>
        </p:nvSpPr>
        <p:spPr>
          <a:xfrm>
            <a:off x="3582988" y="4425950"/>
            <a:ext cx="1990725" cy="979488"/>
          </a:xfrm>
        </p:spPr>
        <p:txBody>
          <a:bodyPr/>
          <a:lstStyle>
            <a:lvl1pPr algn="ctr">
              <a:lnSpc>
                <a:spcPts val="1700"/>
              </a:lnSpc>
              <a:spcAft>
                <a:spcPts val="800"/>
              </a:spcAft>
              <a:defRPr sz="1500" b="1">
                <a:solidFill>
                  <a:schemeClr val="tx2"/>
                </a:solidFill>
              </a:defRPr>
            </a:lvl1pPr>
            <a:lvl2pPr marL="0" indent="0" algn="ctr">
              <a:lnSpc>
                <a:spcPts val="1100"/>
              </a:lnSpc>
              <a:buNone/>
              <a:defRPr sz="1000" i="0">
                <a:solidFill>
                  <a:schemeClr val="tx1"/>
                </a:solidFill>
              </a:defRPr>
            </a:lvl2pPr>
          </a:lstStyle>
          <a:p>
            <a:pPr lvl="0"/>
            <a:r>
              <a:rPr lang="en-US" dirty="0"/>
              <a:t>Click to edit Master text styles</a:t>
            </a:r>
          </a:p>
          <a:p>
            <a:pPr lvl="1"/>
            <a:r>
              <a:rPr lang="en-US" dirty="0"/>
              <a:t>Second level</a:t>
            </a:r>
          </a:p>
        </p:txBody>
      </p:sp>
      <p:sp>
        <p:nvSpPr>
          <p:cNvPr id="24" name="Text Placeholder 10"/>
          <p:cNvSpPr>
            <a:spLocks noGrp="1"/>
          </p:cNvSpPr>
          <p:nvPr>
            <p:ph type="body" sz="quarter" idx="20"/>
          </p:nvPr>
        </p:nvSpPr>
        <p:spPr>
          <a:xfrm>
            <a:off x="6307138" y="4425950"/>
            <a:ext cx="1990725" cy="979488"/>
          </a:xfrm>
        </p:spPr>
        <p:txBody>
          <a:bodyPr/>
          <a:lstStyle>
            <a:lvl1pPr algn="ctr">
              <a:lnSpc>
                <a:spcPts val="1700"/>
              </a:lnSpc>
              <a:spcAft>
                <a:spcPts val="800"/>
              </a:spcAft>
              <a:defRPr sz="1500" b="1">
                <a:solidFill>
                  <a:srgbClr val="03873A"/>
                </a:solidFill>
              </a:defRPr>
            </a:lvl1pPr>
            <a:lvl2pPr marL="0" indent="0" algn="ctr">
              <a:lnSpc>
                <a:spcPts val="1100"/>
              </a:lnSpc>
              <a:buNone/>
              <a:defRPr sz="1000" i="0">
                <a:solidFill>
                  <a:schemeClr val="tx1"/>
                </a:solidFill>
              </a:defRPr>
            </a:lvl2pPr>
          </a:lstStyle>
          <a:p>
            <a:pPr lvl="0"/>
            <a:r>
              <a:rPr lang="en-US" dirty="0"/>
              <a:t>Click to edit Master text styles</a:t>
            </a:r>
          </a:p>
          <a:p>
            <a:pPr lvl="1"/>
            <a:r>
              <a:rPr lang="en-US" dirty="0"/>
              <a:t>Second level</a:t>
            </a:r>
          </a:p>
        </p:txBody>
      </p:sp>
      <p:cxnSp>
        <p:nvCxnSpPr>
          <p:cNvPr id="25" name="Straight Connector 24"/>
          <p:cNvCxnSpPr/>
          <p:nvPr userDrawn="1"/>
        </p:nvCxnSpPr>
        <p:spPr>
          <a:xfrm>
            <a:off x="533400" y="6124575"/>
            <a:ext cx="8086725"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Text Placeholder 10"/>
          <p:cNvSpPr>
            <a:spLocks noGrp="1"/>
          </p:cNvSpPr>
          <p:nvPr>
            <p:ph type="body" sz="quarter" idx="21"/>
          </p:nvPr>
        </p:nvSpPr>
        <p:spPr>
          <a:xfrm>
            <a:off x="5267325" y="6172200"/>
            <a:ext cx="3343275" cy="257175"/>
          </a:xfrm>
        </p:spPr>
        <p:txBody>
          <a:bodyPr/>
          <a:lstStyle>
            <a:lvl1pPr algn="r">
              <a:lnSpc>
                <a:spcPts val="900"/>
              </a:lnSpc>
              <a:spcAft>
                <a:spcPts val="0"/>
              </a:spcAft>
              <a:defRPr sz="600">
                <a:solidFill>
                  <a:srgbClr val="003057"/>
                </a:solidFill>
              </a:defRPr>
            </a:lvl1pPr>
          </a:lstStyle>
          <a:p>
            <a:pPr lvl="0"/>
            <a:r>
              <a:rPr lang="en-US"/>
              <a:t>Click to edit Master text styles</a:t>
            </a:r>
          </a:p>
        </p:txBody>
      </p:sp>
      <p:sp>
        <p:nvSpPr>
          <p:cNvPr id="17" name="Picture Placeholder 4"/>
          <p:cNvSpPr>
            <a:spLocks noGrp="1"/>
          </p:cNvSpPr>
          <p:nvPr>
            <p:ph type="pic" sz="quarter" idx="22" hasCustomPrompt="1"/>
          </p:nvPr>
        </p:nvSpPr>
        <p:spPr>
          <a:xfrm>
            <a:off x="3537610" y="2514600"/>
            <a:ext cx="1984375" cy="1319213"/>
          </a:xfrm>
          <a:solidFill>
            <a:srgbClr val="BBBBBB"/>
          </a:solidFill>
        </p:spPr>
        <p:txBody>
          <a:bodyPr tIns="648000" anchor="ctr" anchorCtr="0"/>
          <a:lstStyle>
            <a:lvl1pPr algn="ctr">
              <a:lnSpc>
                <a:spcPts val="1200"/>
              </a:lnSpc>
              <a:defRPr sz="1050">
                <a:solidFill>
                  <a:schemeClr val="bg2"/>
                </a:solidFill>
              </a:defRPr>
            </a:lvl1pPr>
          </a:lstStyle>
          <a:p>
            <a:r>
              <a:rPr lang="en-GB"/>
              <a:t>Insert infographic or photographic image</a:t>
            </a:r>
            <a:endParaRPr lang="en-US"/>
          </a:p>
        </p:txBody>
      </p:sp>
      <p:sp>
        <p:nvSpPr>
          <p:cNvPr id="21" name="Picture Placeholder 4"/>
          <p:cNvSpPr>
            <a:spLocks noGrp="1"/>
          </p:cNvSpPr>
          <p:nvPr>
            <p:ph type="pic" sz="quarter" idx="23" hasCustomPrompt="1"/>
          </p:nvPr>
        </p:nvSpPr>
        <p:spPr>
          <a:xfrm>
            <a:off x="6280810" y="2514600"/>
            <a:ext cx="1984375" cy="1319213"/>
          </a:xfrm>
          <a:solidFill>
            <a:srgbClr val="BBBBBB"/>
          </a:solidFill>
        </p:spPr>
        <p:txBody>
          <a:bodyPr tIns="648000" anchor="ctr" anchorCtr="0"/>
          <a:lstStyle>
            <a:lvl1pPr algn="ctr">
              <a:lnSpc>
                <a:spcPts val="1200"/>
              </a:lnSpc>
              <a:defRPr sz="1050">
                <a:solidFill>
                  <a:schemeClr val="bg2"/>
                </a:solidFill>
              </a:defRPr>
            </a:lvl1pPr>
          </a:lstStyle>
          <a:p>
            <a:r>
              <a:rPr lang="en-GB"/>
              <a:t>Insert infographic or photographic image</a:t>
            </a:r>
            <a:endParaRPr lang="en-US"/>
          </a:p>
        </p:txBody>
      </p:sp>
      <p:sp>
        <p:nvSpPr>
          <p:cNvPr id="14"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25989411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FFFFFF"/>
        </a:solidFill>
        <a:effectLst/>
      </p:bgPr>
    </p:bg>
    <p:spTree>
      <p:nvGrpSpPr>
        <p:cNvPr id="1" name=""/>
        <p:cNvGrpSpPr/>
        <p:nvPr/>
      </p:nvGrpSpPr>
      <p:grpSpPr>
        <a:xfrm>
          <a:off x="0" y="0"/>
          <a:ext cx="0" cy="0"/>
          <a:chOff x="0" y="0"/>
          <a:chExt cx="0" cy="0"/>
        </a:xfrm>
      </p:grpSpPr>
      <p:sp>
        <p:nvSpPr>
          <p:cNvPr id="2"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29751268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1336" y="417600"/>
            <a:ext cx="7688263" cy="774450"/>
          </a:xfrm>
        </p:spPr>
        <p:txBody>
          <a:bodyPr/>
          <a:lstStyle>
            <a:lvl1pPr>
              <a:defRPr>
                <a:solidFill>
                  <a:schemeClr val="tx2"/>
                </a:solidFill>
              </a:defRPr>
            </a:lvl1pPr>
          </a:lstStyle>
          <a:p>
            <a:r>
              <a:rPr lang="en-US"/>
              <a:t>Click to edit Master title style</a:t>
            </a:r>
            <a:endParaRPr lang="en-GB"/>
          </a:p>
        </p:txBody>
      </p:sp>
      <p:sp>
        <p:nvSpPr>
          <p:cNvPr id="3"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7577435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Subheading">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1336" y="417600"/>
            <a:ext cx="7688263" cy="774450"/>
          </a:xfrm>
        </p:spPr>
        <p:txBody>
          <a:bodyPr/>
          <a:lstStyle>
            <a:lvl1pPr>
              <a:defRPr>
                <a:solidFill>
                  <a:schemeClr val="tx2"/>
                </a:solidFill>
              </a:defRPr>
            </a:lvl1pPr>
          </a:lstStyle>
          <a:p>
            <a:r>
              <a:rPr lang="en-US" dirty="0"/>
              <a:t>Click to edit Master title style</a:t>
            </a:r>
            <a:endParaRPr lang="en-GB" dirty="0"/>
          </a:p>
        </p:txBody>
      </p:sp>
      <p:sp>
        <p:nvSpPr>
          <p:cNvPr id="5" name="Text Placeholder 4"/>
          <p:cNvSpPr>
            <a:spLocks noGrp="1"/>
          </p:cNvSpPr>
          <p:nvPr>
            <p:ph type="body" sz="quarter" idx="10"/>
          </p:nvPr>
        </p:nvSpPr>
        <p:spPr>
          <a:xfrm>
            <a:off x="552450" y="1685925"/>
            <a:ext cx="4495800" cy="647700"/>
          </a:xfrm>
        </p:spPr>
        <p:txBody>
          <a:bodyPr/>
          <a:lstStyle>
            <a:lvl1pPr>
              <a:defRPr>
                <a:solidFill>
                  <a:srgbClr val="000000"/>
                </a:solidFill>
              </a:defRPr>
            </a:lvl1pPr>
          </a:lstStyle>
          <a:p>
            <a:pPr lvl="0"/>
            <a:r>
              <a:rPr lang="en-US"/>
              <a:t>Click to edit Master text styles</a:t>
            </a:r>
          </a:p>
        </p:txBody>
      </p:sp>
      <p:sp>
        <p:nvSpPr>
          <p:cNvPr id="4"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8869821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More to Learn">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88486" y="1"/>
            <a:ext cx="7550663" cy="6858000"/>
          </a:xfrm>
          <a:prstGeom prst="rect">
            <a:avLst/>
          </a:prstGeom>
        </p:spPr>
      </p:pic>
      <p:sp>
        <p:nvSpPr>
          <p:cNvPr id="2" name="Title 1"/>
          <p:cNvSpPr>
            <a:spLocks noGrp="1"/>
          </p:cNvSpPr>
          <p:nvPr>
            <p:ph type="ctrTitle"/>
          </p:nvPr>
        </p:nvSpPr>
        <p:spPr>
          <a:xfrm>
            <a:off x="2333624" y="2728867"/>
            <a:ext cx="4656675" cy="985884"/>
          </a:xfrm>
        </p:spPr>
        <p:txBody>
          <a:bodyPr anchor="b" anchorCtr="0"/>
          <a:lstStyle>
            <a:lvl1pPr algn="ctr">
              <a:lnSpc>
                <a:spcPts val="4000"/>
              </a:lnSpc>
              <a:defRPr sz="3400" i="0">
                <a:solidFill>
                  <a:schemeClr val="tx2"/>
                </a:solidFill>
                <a:latin typeface="+mj-lt"/>
              </a:defRPr>
            </a:lvl1pPr>
          </a:lstStyle>
          <a:p>
            <a:r>
              <a:rPr lang="en-US" dirty="0"/>
              <a:t>Click to edit Master title style</a:t>
            </a:r>
            <a:endParaRPr lang="en-GB" dirty="0"/>
          </a:p>
        </p:txBody>
      </p:sp>
      <p:sp>
        <p:nvSpPr>
          <p:cNvPr id="7" name="Text Placeholder 6"/>
          <p:cNvSpPr>
            <a:spLocks noGrp="1"/>
          </p:cNvSpPr>
          <p:nvPr>
            <p:ph type="body" sz="quarter" idx="10"/>
          </p:nvPr>
        </p:nvSpPr>
        <p:spPr>
          <a:xfrm>
            <a:off x="2343150" y="3829050"/>
            <a:ext cx="4743450" cy="638175"/>
          </a:xfrm>
        </p:spPr>
        <p:txBody>
          <a:bodyPr/>
          <a:lstStyle>
            <a:lvl1pPr algn="ctr">
              <a:lnSpc>
                <a:spcPts val="2100"/>
              </a:lnSpc>
              <a:defRPr>
                <a:solidFill>
                  <a:schemeClr val="bg2"/>
                </a:solidFill>
              </a:defRPr>
            </a:lvl1pPr>
            <a:lvl2pPr marL="0" indent="0" algn="ctr">
              <a:lnSpc>
                <a:spcPts val="2100"/>
              </a:lnSpc>
              <a:buNone/>
              <a:defRPr b="1">
                <a:solidFill>
                  <a:schemeClr val="bg2"/>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25979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Option3">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0375" y="409958"/>
            <a:ext cx="1144800" cy="809347"/>
          </a:xfrm>
          <a:prstGeom prst="rect">
            <a:avLst/>
          </a:prstGeom>
        </p:spPr>
      </p:pic>
      <p:sp>
        <p:nvSpPr>
          <p:cNvPr id="2" name="Title 1"/>
          <p:cNvSpPr>
            <a:spLocks noGrp="1"/>
          </p:cNvSpPr>
          <p:nvPr>
            <p:ph type="ctrTitle"/>
          </p:nvPr>
        </p:nvSpPr>
        <p:spPr>
          <a:xfrm>
            <a:off x="447675" y="1681200"/>
            <a:ext cx="3733800" cy="1977536"/>
          </a:xfrm>
        </p:spPr>
        <p:txBody>
          <a:bodyPr anchor="t" anchorCtr="0"/>
          <a:lstStyle>
            <a:lvl1pPr algn="l">
              <a:lnSpc>
                <a:spcPts val="4200"/>
              </a:lnSpc>
              <a:defRPr sz="3600" spc="20" baseline="0">
                <a:solidFill>
                  <a:srgbClr val="FFFFFF"/>
                </a:solidFill>
                <a:latin typeface="+mj-lt"/>
              </a:defRPr>
            </a:lvl1pPr>
          </a:lstStyle>
          <a:p>
            <a:r>
              <a:rPr lang="en-US"/>
              <a:t>Click to edit Master title style</a:t>
            </a:r>
            <a:endParaRPr lang="en-GB"/>
          </a:p>
        </p:txBody>
      </p:sp>
      <p:sp>
        <p:nvSpPr>
          <p:cNvPr id="3" name="Subtitle 2"/>
          <p:cNvSpPr>
            <a:spLocks noGrp="1"/>
          </p:cNvSpPr>
          <p:nvPr>
            <p:ph type="subTitle" idx="1"/>
          </p:nvPr>
        </p:nvSpPr>
        <p:spPr>
          <a:xfrm>
            <a:off x="446400" y="4057200"/>
            <a:ext cx="3444109" cy="1130791"/>
          </a:xfrm>
        </p:spPr>
        <p:txBody>
          <a:bodyPr/>
          <a:lstStyle>
            <a:lvl1pPr marL="0" indent="0" algn="l">
              <a:lnSpc>
                <a:spcPts val="2400"/>
              </a:lnSpc>
              <a:spcAft>
                <a:spcPts val="0"/>
              </a:spcAft>
              <a:buNone/>
              <a:defRPr sz="1800" b="0" i="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14" name="Text Placeholder 13"/>
          <p:cNvSpPr>
            <a:spLocks noGrp="1"/>
          </p:cNvSpPr>
          <p:nvPr>
            <p:ph type="body" sz="quarter" idx="10"/>
          </p:nvPr>
        </p:nvSpPr>
        <p:spPr>
          <a:xfrm>
            <a:off x="444522" y="6265863"/>
            <a:ext cx="3965553" cy="285750"/>
          </a:xfrm>
        </p:spPr>
        <p:txBody>
          <a:bodyPr/>
          <a:lstStyle>
            <a:lvl1pPr>
              <a:lnSpc>
                <a:spcPts val="2200"/>
              </a:lnSpc>
              <a:spcAft>
                <a:spcPts val="0"/>
              </a:spcAft>
              <a:defRPr sz="1800" b="0" i="0">
                <a:solidFill>
                  <a:schemeClr val="bg1"/>
                </a:solidFill>
                <a:latin typeface="+mn-lt"/>
              </a:defRPr>
            </a:lvl1pPr>
          </a:lstStyle>
          <a:p>
            <a:pPr lvl="0"/>
            <a:r>
              <a:rPr lang="en-US"/>
              <a:t>Click to edit Master text styles</a:t>
            </a:r>
          </a:p>
        </p:txBody>
      </p:sp>
      <p:sp>
        <p:nvSpPr>
          <p:cNvPr id="9" name="Picture Placeholder 6"/>
          <p:cNvSpPr>
            <a:spLocks noGrp="1"/>
          </p:cNvSpPr>
          <p:nvPr>
            <p:ph type="pic" sz="quarter" idx="12" hasCustomPrompt="1"/>
          </p:nvPr>
        </p:nvSpPr>
        <p:spPr>
          <a:xfrm>
            <a:off x="4581526" y="0"/>
            <a:ext cx="4562474"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spTree>
    <p:extLst>
      <p:ext uri="{BB962C8B-B14F-4D97-AF65-F5344CB8AC3E}">
        <p14:creationId xmlns:p14="http://schemas.microsoft.com/office/powerpoint/2010/main" val="868813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Final Slide Option1">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00930" y="3558921"/>
            <a:ext cx="3380239" cy="216408"/>
          </a:xfrm>
          <a:prstGeom prst="rect">
            <a:avLst/>
          </a:prstGeom>
        </p:spPr>
      </p:pic>
    </p:spTree>
    <p:extLst>
      <p:ext uri="{BB962C8B-B14F-4D97-AF65-F5344CB8AC3E}">
        <p14:creationId xmlns:p14="http://schemas.microsoft.com/office/powerpoint/2010/main" val="14388437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Final Slide Option2">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00930" y="3558921"/>
            <a:ext cx="3380239" cy="216407"/>
          </a:xfrm>
          <a:prstGeom prst="rect">
            <a:avLst/>
          </a:prstGeom>
        </p:spPr>
      </p:pic>
    </p:spTree>
    <p:extLst>
      <p:ext uri="{BB962C8B-B14F-4D97-AF65-F5344CB8AC3E}">
        <p14:creationId xmlns:p14="http://schemas.microsoft.com/office/powerpoint/2010/main" val="4208007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Final Slide Option3">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00930" y="3558921"/>
            <a:ext cx="3380239" cy="216408"/>
          </a:xfrm>
          <a:prstGeom prst="rect">
            <a:avLst/>
          </a:prstGeom>
        </p:spPr>
      </p:pic>
    </p:spTree>
    <p:extLst>
      <p:ext uri="{BB962C8B-B14F-4D97-AF65-F5344CB8AC3E}">
        <p14:creationId xmlns:p14="http://schemas.microsoft.com/office/powerpoint/2010/main" val="16870305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GENERIC_3">
    <p:spTree>
      <p:nvGrpSpPr>
        <p:cNvPr id="1" name="Shape 142"/>
        <p:cNvGrpSpPr/>
        <p:nvPr/>
      </p:nvGrpSpPr>
      <p:grpSpPr>
        <a:xfrm>
          <a:off x="0" y="0"/>
          <a:ext cx="0" cy="0"/>
          <a:chOff x="0" y="0"/>
          <a:chExt cx="0" cy="0"/>
        </a:xfrm>
      </p:grpSpPr>
    </p:spTree>
    <p:extLst>
      <p:ext uri="{BB962C8B-B14F-4D97-AF65-F5344CB8AC3E}">
        <p14:creationId xmlns:p14="http://schemas.microsoft.com/office/powerpoint/2010/main" val="40329309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GENERIC_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Shape 142"/>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11C9EE8D-EB9B-DA45-88CD-563DB39B7E4D}"/>
              </a:ext>
            </a:extLst>
          </p:cNvPr>
          <p:cNvSpPr txBox="1">
            <a:spLocks/>
          </p:cNvSpPr>
          <p:nvPr userDrawn="1"/>
        </p:nvSpPr>
        <p:spPr>
          <a:xfrm>
            <a:off x="8536812" y="6434945"/>
            <a:ext cx="433137" cy="125533"/>
          </a:xfrm>
          <a:prstGeom prst="rect">
            <a:avLst/>
          </a:prstGeom>
          <a:noFill/>
          <a:ln>
            <a:noFill/>
          </a:ln>
        </p:spPr>
        <p:txBody>
          <a:bodyPr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buSzPct val="25000"/>
            </a:pPr>
            <a:fld id="{00000000-1234-1234-1234-123412341234}" type="slidenum">
              <a:rPr lang="en-GB" sz="800" b="1" smtClean="0">
                <a:solidFill>
                  <a:schemeClr val="bg1"/>
                </a:solidFill>
              </a:rPr>
              <a:pPr>
                <a:buSzPct val="25000"/>
              </a:pPr>
              <a:t>‹#›</a:t>
            </a:fld>
            <a:endParaRPr lang="en-GB" sz="800" b="1" dirty="0">
              <a:solidFill>
                <a:schemeClr val="bg1"/>
              </a:solidFill>
            </a:endParaRPr>
          </a:p>
        </p:txBody>
      </p:sp>
      <p:cxnSp>
        <p:nvCxnSpPr>
          <p:cNvPr id="11" name="Shape 9">
            <a:extLst>
              <a:ext uri="{FF2B5EF4-FFF2-40B4-BE49-F238E27FC236}">
                <a16:creationId xmlns:a16="http://schemas.microsoft.com/office/drawing/2014/main" id="{168A868A-04AD-8640-8148-1F1DBE0A2F11}"/>
              </a:ext>
            </a:extLst>
          </p:cNvPr>
          <p:cNvCxnSpPr/>
          <p:nvPr userDrawn="1"/>
        </p:nvCxnSpPr>
        <p:spPr>
          <a:xfrm>
            <a:off x="8465042" y="6456655"/>
            <a:ext cx="0" cy="86399"/>
          </a:xfrm>
          <a:prstGeom prst="straightConnector1">
            <a:avLst/>
          </a:prstGeom>
          <a:noFill/>
          <a:ln w="3175" cap="flat" cmpd="sng">
            <a:solidFill>
              <a:schemeClr val="bg1"/>
            </a:solidFill>
            <a:prstDash val="solid"/>
            <a:round/>
            <a:headEnd type="none" w="med" len="med"/>
            <a:tailEnd type="none" w="med" len="med"/>
          </a:ln>
        </p:spPr>
      </p:cxnSp>
      <p:sp>
        <p:nvSpPr>
          <p:cNvPr id="12" name="Shape 473">
            <a:extLst>
              <a:ext uri="{FF2B5EF4-FFF2-40B4-BE49-F238E27FC236}">
                <a16:creationId xmlns:a16="http://schemas.microsoft.com/office/drawing/2014/main" id="{055376C0-C09F-C747-80FD-28FBA0586D3F}"/>
              </a:ext>
            </a:extLst>
          </p:cNvPr>
          <p:cNvSpPr txBox="1">
            <a:spLocks/>
          </p:cNvSpPr>
          <p:nvPr userDrawn="1"/>
        </p:nvSpPr>
        <p:spPr>
          <a:xfrm>
            <a:off x="3330342" y="6423866"/>
            <a:ext cx="5026782" cy="136611"/>
          </a:xfrm>
          <a:prstGeom prst="rect">
            <a:avLst/>
          </a:prstGeom>
          <a:noFill/>
          <a:ln>
            <a:noFill/>
          </a:ln>
        </p:spPr>
        <p:txBody>
          <a:bodyPr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algn="r">
              <a:lnSpc>
                <a:spcPct val="116666"/>
              </a:lnSpc>
              <a:buClr>
                <a:schemeClr val="lt1"/>
              </a:buClr>
              <a:buSzPct val="25000"/>
            </a:pPr>
            <a:r>
              <a:rPr lang="en-GB" sz="900" b="0" dirty="0">
                <a:solidFill>
                  <a:schemeClr val="bg1"/>
                </a:solidFill>
              </a:rPr>
              <a:t>Pearson Discover STEM Schools Conference 2018 </a:t>
            </a:r>
            <a:r>
              <a:rPr lang="en-GB" sz="900" b="1" dirty="0">
                <a:solidFill>
                  <a:schemeClr val="bg1"/>
                </a:solidFill>
              </a:rPr>
              <a:t>- Exploring Science — The S in STEM</a:t>
            </a:r>
          </a:p>
        </p:txBody>
      </p:sp>
      <p:sp>
        <p:nvSpPr>
          <p:cNvPr id="7" name="Shape 76">
            <a:extLst>
              <a:ext uri="{FF2B5EF4-FFF2-40B4-BE49-F238E27FC236}">
                <a16:creationId xmlns:a16="http://schemas.microsoft.com/office/drawing/2014/main" id="{DC17F636-1266-2D45-ACBB-D6469F8EEF8D}"/>
              </a:ext>
            </a:extLst>
          </p:cNvPr>
          <p:cNvSpPr txBox="1">
            <a:spLocks noGrp="1"/>
          </p:cNvSpPr>
          <p:nvPr>
            <p:ph type="body" idx="1"/>
          </p:nvPr>
        </p:nvSpPr>
        <p:spPr>
          <a:xfrm>
            <a:off x="512459" y="1602304"/>
            <a:ext cx="8092515" cy="3124199"/>
          </a:xfrm>
          <a:prstGeom prst="rect">
            <a:avLst/>
          </a:prstGeom>
          <a:noFill/>
          <a:ln>
            <a:noFill/>
          </a:ln>
        </p:spPr>
        <p:txBody>
          <a:bodyPr wrap="square" lIns="0" tIns="0" rIns="0" bIns="0" anchor="t" anchorCtr="0"/>
          <a:lstStyle>
            <a:lvl1pPr marL="0" marR="0" lvl="0" indent="0" algn="l" rtl="0">
              <a:lnSpc>
                <a:spcPct val="118750"/>
              </a:lnSpc>
              <a:spcBef>
                <a:spcPts val="0"/>
              </a:spcBef>
              <a:spcAft>
                <a:spcPts val="0"/>
              </a:spcAft>
              <a:buClr>
                <a:schemeClr val="dk1"/>
              </a:buClr>
              <a:buFont typeface="Arial"/>
              <a:buNone/>
              <a:defRPr sz="1600" b="0" i="0" u="none" strike="noStrike" cap="none">
                <a:solidFill>
                  <a:schemeClr val="bg1"/>
                </a:solidFill>
                <a:latin typeface="Arial"/>
                <a:ea typeface="Arial"/>
                <a:cs typeface="Arial"/>
                <a:sym typeface="Arial"/>
              </a:defRPr>
            </a:lvl1pPr>
            <a:lvl2pPr marL="0" marR="0" lvl="1" indent="0" algn="l" rtl="0">
              <a:lnSpc>
                <a:spcPct val="133333"/>
              </a:lnSpc>
              <a:spcBef>
                <a:spcPts val="1701"/>
              </a:spcBef>
              <a:spcAft>
                <a:spcPts val="0"/>
              </a:spcAft>
              <a:buClr>
                <a:schemeClr val="lt2"/>
              </a:buClr>
              <a:buFont typeface="Arial"/>
              <a:buNone/>
              <a:defRPr sz="1200" b="0" i="1" u="none" strike="noStrike" cap="none">
                <a:solidFill>
                  <a:srgbClr val="000000"/>
                </a:solidFill>
                <a:latin typeface="Arial"/>
                <a:ea typeface="Arial"/>
                <a:cs typeface="Arial"/>
                <a:sym typeface="Arial"/>
              </a:defRPr>
            </a:lvl2pPr>
            <a:lvl3pPr marL="658800" marR="0" lvl="2" indent="39700" algn="l" rtl="0">
              <a:lnSpc>
                <a:spcPct val="118750"/>
              </a:lnSpc>
              <a:spcBef>
                <a:spcPts val="0"/>
              </a:spcBef>
              <a:spcAft>
                <a:spcPts val="0"/>
              </a:spcAft>
              <a:buClr>
                <a:srgbClr val="505759"/>
              </a:buClr>
              <a:buSzPct val="100000"/>
              <a:buFont typeface="Arial"/>
              <a:buChar char="‒"/>
              <a:defRPr sz="1600" b="0" i="0" u="none" strike="noStrike" cap="none">
                <a:solidFill>
                  <a:schemeClr val="lt2"/>
                </a:solidFill>
                <a:latin typeface="Arial"/>
                <a:ea typeface="Arial"/>
                <a:cs typeface="Arial"/>
                <a:sym typeface="Arial"/>
              </a:defRPr>
            </a:lvl3pPr>
            <a:lvl4pPr marL="781050" marR="0" lvl="3" indent="-6350" algn="l" rtl="0">
              <a:lnSpc>
                <a:spcPct val="125000"/>
              </a:lnSpc>
              <a:spcBef>
                <a:spcPts val="0"/>
              </a:spcBef>
              <a:spcAft>
                <a:spcPts val="850"/>
              </a:spcAft>
              <a:buClr>
                <a:schemeClr val="lt2"/>
              </a:buClr>
              <a:buFont typeface="Arial"/>
              <a:buNone/>
              <a:defRPr sz="1200" b="0" i="0" u="none" strike="noStrike" cap="none">
                <a:solidFill>
                  <a:schemeClr val="lt2"/>
                </a:solidFill>
                <a:latin typeface="Arial"/>
                <a:ea typeface="Arial"/>
                <a:cs typeface="Arial"/>
                <a:sym typeface="Arial"/>
              </a:defRPr>
            </a:lvl4pPr>
            <a:lvl5pPr marL="2057400" marR="0" lvl="4"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400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972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544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9116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8" name="Shape 143">
            <a:extLst>
              <a:ext uri="{FF2B5EF4-FFF2-40B4-BE49-F238E27FC236}">
                <a16:creationId xmlns:a16="http://schemas.microsoft.com/office/drawing/2014/main" id="{8E998176-3982-DE4F-8A91-714D17556AB0}"/>
              </a:ext>
            </a:extLst>
          </p:cNvPr>
          <p:cNvSpPr txBox="1">
            <a:spLocks noGrp="1"/>
          </p:cNvSpPr>
          <p:nvPr>
            <p:ph type="title"/>
          </p:nvPr>
        </p:nvSpPr>
        <p:spPr>
          <a:xfrm>
            <a:off x="512460" y="629355"/>
            <a:ext cx="8092523" cy="774450"/>
          </a:xfrm>
          <a:prstGeom prst="rect">
            <a:avLst/>
          </a:prstGeom>
          <a:noFill/>
          <a:ln>
            <a:noFill/>
          </a:ln>
        </p:spPr>
        <p:txBody>
          <a:bodyPr lIns="0" tIns="0" rIns="0" bIns="0" anchor="t" anchorCtr="0"/>
          <a:lstStyle>
            <a:lvl1pPr marL="0" marR="0" lvl="0" indent="0" algn="l" rtl="0">
              <a:lnSpc>
                <a:spcPct val="100000"/>
              </a:lnSpc>
              <a:spcBef>
                <a:spcPts val="0"/>
              </a:spcBef>
              <a:buClr>
                <a:schemeClr val="dk2"/>
              </a:buClr>
              <a:buFont typeface="Times New Roman"/>
              <a:buNone/>
              <a:defRPr sz="3400" b="1" i="0" u="none" strike="noStrike" cap="none">
                <a:solidFill>
                  <a:schemeClr val="bg1"/>
                </a:solidFill>
                <a:latin typeface="Playfair Display Black" pitchFamily="2" charset="77"/>
                <a:ea typeface="Verdana" charset="0"/>
                <a:cs typeface="Verdana"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extLst>
      <p:ext uri="{BB962C8B-B14F-4D97-AF65-F5344CB8AC3E}">
        <p14:creationId xmlns:p14="http://schemas.microsoft.com/office/powerpoint/2010/main" val="414588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Option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971675" y="784223"/>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2430000" y="2973600"/>
            <a:ext cx="4284000" cy="1044000"/>
          </a:xfrm>
        </p:spPr>
        <p:txBody>
          <a:bodyPr anchor="ctr" anchorCtr="0"/>
          <a:lstStyle>
            <a:lvl1pPr algn="ctr">
              <a:lnSpc>
                <a:spcPts val="3600"/>
              </a:lnSpc>
              <a:defRPr sz="3400">
                <a:solidFill>
                  <a:schemeClr val="tx2"/>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337773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Option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971675" y="784223"/>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2430000" y="2973600"/>
            <a:ext cx="4284000" cy="1044000"/>
          </a:xfrm>
        </p:spPr>
        <p:txBody>
          <a:bodyPr anchor="ctr" anchorCtr="0"/>
          <a:lstStyle>
            <a:lvl1pPr algn="ctr">
              <a:lnSpc>
                <a:spcPts val="3600"/>
              </a:lnSpc>
              <a:defRPr sz="3400">
                <a:solidFill>
                  <a:schemeClr val="tx2"/>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1847803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Option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971675" y="784223"/>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2430000" y="2973600"/>
            <a:ext cx="4284000" cy="1044000"/>
          </a:xfrm>
        </p:spPr>
        <p:txBody>
          <a:bodyPr anchor="ctr" anchorCtr="0"/>
          <a:lstStyle>
            <a:lvl1pPr algn="ctr">
              <a:lnSpc>
                <a:spcPts val="3600"/>
              </a:lnSpc>
              <a:defRPr sz="3400">
                <a:solidFill>
                  <a:schemeClr val="tx2"/>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3412889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Option 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971675" y="784223"/>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2430000" y="2973600"/>
            <a:ext cx="4284000" cy="1044000"/>
          </a:xfrm>
        </p:spPr>
        <p:txBody>
          <a:bodyPr anchor="ctr" anchorCtr="0"/>
          <a:lstStyle>
            <a:lvl1pPr algn="ctr">
              <a:lnSpc>
                <a:spcPts val="3600"/>
              </a:lnSpc>
              <a:defRPr sz="3400">
                <a:solidFill>
                  <a:schemeClr val="tx2"/>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3673304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Option 5">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971675" y="784223"/>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 name="Title 1"/>
          <p:cNvSpPr>
            <a:spLocks noGrp="1"/>
          </p:cNvSpPr>
          <p:nvPr>
            <p:ph type="ctrTitle"/>
          </p:nvPr>
        </p:nvSpPr>
        <p:spPr>
          <a:xfrm>
            <a:off x="2430000" y="2973600"/>
            <a:ext cx="4284000" cy="1044000"/>
          </a:xfrm>
        </p:spPr>
        <p:txBody>
          <a:bodyPr anchor="ctr" anchorCtr="0"/>
          <a:lstStyle>
            <a:lvl1pPr algn="ctr">
              <a:lnSpc>
                <a:spcPts val="3600"/>
              </a:lnSpc>
              <a:defRPr sz="3400">
                <a:solidFill>
                  <a:schemeClr val="tx2"/>
                </a:solidFill>
                <a:latin typeface="+mj-lt"/>
              </a:defRPr>
            </a:lvl1pPr>
          </a:lstStyle>
          <a:p>
            <a:r>
              <a:rPr lang="en-US" dirty="0"/>
              <a:t>Click to edit Master title style</a:t>
            </a:r>
            <a:endParaRPr lang="en-GB" dirty="0"/>
          </a:p>
        </p:txBody>
      </p:sp>
    </p:spTree>
    <p:extLst>
      <p:ext uri="{BB962C8B-B14F-4D97-AF65-F5344CB8AC3E}">
        <p14:creationId xmlns:p14="http://schemas.microsoft.com/office/powerpoint/2010/main" val="4193484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Option 6">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971675" y="784223"/>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2430000" y="2973600"/>
            <a:ext cx="4284000" cy="1044000"/>
          </a:xfrm>
        </p:spPr>
        <p:txBody>
          <a:bodyPr anchor="ctr" anchorCtr="0"/>
          <a:lstStyle>
            <a:lvl1pPr algn="ctr">
              <a:lnSpc>
                <a:spcPts val="3600"/>
              </a:lnSpc>
              <a:defRPr sz="3400">
                <a:solidFill>
                  <a:schemeClr val="tx2"/>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2057167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1337" y="417599"/>
            <a:ext cx="5983288" cy="906375"/>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534899" y="1704975"/>
            <a:ext cx="6001130" cy="4285174"/>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endParaRPr lang="en-GB" dirty="0"/>
          </a:p>
        </p:txBody>
      </p:sp>
      <p:cxnSp>
        <p:nvCxnSpPr>
          <p:cNvPr id="5" name="Straight Connector 4"/>
          <p:cNvCxnSpPr/>
          <p:nvPr userDrawn="1"/>
        </p:nvCxnSpPr>
        <p:spPr>
          <a:xfrm>
            <a:off x="8465042" y="6504780"/>
            <a:ext cx="0" cy="8640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4"/>
          </p:nvPr>
        </p:nvSpPr>
        <p:spPr>
          <a:xfrm>
            <a:off x="8497765" y="6489578"/>
            <a:ext cx="433138" cy="125534"/>
          </a:xfrm>
          <a:prstGeom prst="rect">
            <a:avLst/>
          </a:prstGeom>
        </p:spPr>
        <p:txBody>
          <a:bodyPr vert="horz" lIns="0" tIns="0" rIns="0" bIns="0" rtlCol="0" anchor="ctr" anchorCtr="0"/>
          <a:lstStyle>
            <a:lvl1pPr algn="l">
              <a:defRPr sz="800" b="1">
                <a:solidFill>
                  <a:schemeClr val="bg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pPr/>
              <a:t>‹#›</a:t>
            </a:fld>
            <a:endParaRPr lang="en-GB" dirty="0"/>
          </a:p>
        </p:txBody>
      </p:sp>
      <p:pic>
        <p:nvPicPr>
          <p:cNvPr id="7" name="Picture 6"/>
          <p:cNvPicPr>
            <a:picLocks noChangeAspect="1"/>
          </p:cNvPicPr>
          <p:nvPr userDrawn="1"/>
        </p:nvPicPr>
        <p:blipFill>
          <a:blip r:embed="rId36" cstate="email">
            <a:extLst>
              <a:ext uri="{28A0092B-C50C-407E-A947-70E740481C1C}">
                <a14:useLocalDpi xmlns:a14="http://schemas.microsoft.com/office/drawing/2010/main"/>
              </a:ext>
            </a:extLst>
          </a:blip>
          <a:stretch>
            <a:fillRect/>
          </a:stretch>
        </p:blipFill>
        <p:spPr>
          <a:xfrm>
            <a:off x="500410" y="6376789"/>
            <a:ext cx="918000" cy="279915"/>
          </a:xfrm>
          <a:prstGeom prst="rect">
            <a:avLst/>
          </a:prstGeom>
        </p:spPr>
      </p:pic>
    </p:spTree>
    <p:extLst>
      <p:ext uri="{BB962C8B-B14F-4D97-AF65-F5344CB8AC3E}">
        <p14:creationId xmlns:p14="http://schemas.microsoft.com/office/powerpoint/2010/main" val="1071066575"/>
      </p:ext>
    </p:extLst>
  </p:cSld>
  <p:clrMap bg1="lt1" tx1="dk1" bg2="lt2" tx2="dk2" accent1="accent1" accent2="accent2" accent3="accent3" accent4="accent4" accent5="accent5" accent6="accent6" hlink="hlink" folHlink="folHlink"/>
  <p:sldLayoutIdLst>
    <p:sldLayoutId id="2147483702" r:id="rId1"/>
    <p:sldLayoutId id="2147483716" r:id="rId2"/>
    <p:sldLayoutId id="2147483717" r:id="rId3"/>
    <p:sldLayoutId id="2147483736" r:id="rId4"/>
    <p:sldLayoutId id="2147483737" r:id="rId5"/>
    <p:sldLayoutId id="2147483738" r:id="rId6"/>
    <p:sldLayoutId id="2147483739" r:id="rId7"/>
    <p:sldLayoutId id="2147483667" r:id="rId8"/>
    <p:sldLayoutId id="2147483740" r:id="rId9"/>
    <p:sldLayoutId id="2147483718" r:id="rId10"/>
    <p:sldLayoutId id="2147483719" r:id="rId11"/>
    <p:sldLayoutId id="2147483720" r:id="rId12"/>
    <p:sldLayoutId id="2147483721" r:id="rId13"/>
    <p:sldLayoutId id="2147483728" r:id="rId14"/>
    <p:sldLayoutId id="2147483723" r:id="rId15"/>
    <p:sldLayoutId id="2147483676" r:id="rId16"/>
    <p:sldLayoutId id="2147483691" r:id="rId17"/>
    <p:sldLayoutId id="2147483729" r:id="rId18"/>
    <p:sldLayoutId id="2147483730" r:id="rId19"/>
    <p:sldLayoutId id="2147483726" r:id="rId20"/>
    <p:sldLayoutId id="2147483731" r:id="rId21"/>
    <p:sldLayoutId id="2147483732" r:id="rId22"/>
    <p:sldLayoutId id="2147483682" r:id="rId23"/>
    <p:sldLayoutId id="2147483695" r:id="rId24"/>
    <p:sldLayoutId id="2147483698" r:id="rId25"/>
    <p:sldLayoutId id="2147483694" r:id="rId26"/>
    <p:sldLayoutId id="2147483654" r:id="rId27"/>
    <p:sldLayoutId id="2147483727" r:id="rId28"/>
    <p:sldLayoutId id="2147483733" r:id="rId29"/>
    <p:sldLayoutId id="2147483663" r:id="rId30"/>
    <p:sldLayoutId id="2147483734" r:id="rId31"/>
    <p:sldLayoutId id="2147483735" r:id="rId32"/>
    <p:sldLayoutId id="2147483741" r:id="rId33"/>
    <p:sldLayoutId id="2147483742" r:id="rId34"/>
  </p:sldLayoutIdLst>
  <p:hf hdr="0" ftr="0" dt="0"/>
  <p:txStyles>
    <p:titleStyle>
      <a:lvl1pPr algn="l" defTabSz="914400" rtl="0" eaLnBrk="1" latinLnBrk="0" hangingPunct="1">
        <a:lnSpc>
          <a:spcPts val="4000"/>
        </a:lnSpc>
        <a:spcBef>
          <a:spcPct val="0"/>
        </a:spcBef>
        <a:buNone/>
        <a:defRPr sz="3400" b="1" kern="1200">
          <a:solidFill>
            <a:schemeClr val="tx1"/>
          </a:solidFill>
          <a:latin typeface="+mj-lt"/>
          <a:ea typeface="+mj-ea"/>
          <a:cs typeface="+mj-cs"/>
        </a:defRPr>
      </a:lvl1pPr>
    </p:titleStyle>
    <p:bodyStyle>
      <a:lvl1pPr marL="0" indent="0" algn="l" defTabSz="914400" rtl="0" eaLnBrk="1" latinLnBrk="0" hangingPunct="1">
        <a:lnSpc>
          <a:spcPts val="1900"/>
        </a:lnSpc>
        <a:spcBef>
          <a:spcPts val="0"/>
        </a:spcBef>
        <a:spcAft>
          <a:spcPts val="0"/>
        </a:spcAft>
        <a:buFont typeface="Arial" pitchFamily="34" charset="0"/>
        <a:buNone/>
        <a:defRPr sz="1600" b="0" i="0" kern="1200">
          <a:solidFill>
            <a:schemeClr val="tx1"/>
          </a:solidFill>
          <a:latin typeface="+mn-lt"/>
          <a:ea typeface="Lato Medium" panose="020F0502020204030203" pitchFamily="34" charset="0"/>
          <a:cs typeface="Lato Medium" panose="020F0502020204030203" pitchFamily="34" charset="0"/>
        </a:defRPr>
      </a:lvl1pPr>
      <a:lvl2pPr marL="180975" indent="-180975" algn="l" defTabSz="914400" rtl="0" eaLnBrk="1" latinLnBrk="0" hangingPunct="1">
        <a:lnSpc>
          <a:spcPts val="1900"/>
        </a:lnSpc>
        <a:spcBef>
          <a:spcPts val="0"/>
        </a:spcBef>
        <a:spcAft>
          <a:spcPts val="0"/>
        </a:spcAft>
        <a:buClr>
          <a:schemeClr val="bg2"/>
        </a:buClr>
        <a:buFont typeface="Arial" panose="020B0604020202020204" pitchFamily="34" charset="0"/>
        <a:buChar char="•"/>
        <a:defRPr sz="1600" b="0" i="0" kern="1200">
          <a:solidFill>
            <a:schemeClr val="tx1"/>
          </a:solidFill>
          <a:latin typeface="+mn-lt"/>
          <a:ea typeface="+mn-ea"/>
          <a:cs typeface="+mn-cs"/>
        </a:defRPr>
      </a:lvl2pPr>
      <a:lvl3pPr marL="352425" indent="-171450" algn="l" defTabSz="914400" rtl="0" eaLnBrk="1" latinLnBrk="0" hangingPunct="1">
        <a:lnSpc>
          <a:spcPts val="1900"/>
        </a:lnSpc>
        <a:spcBef>
          <a:spcPts val="0"/>
        </a:spcBef>
        <a:spcAft>
          <a:spcPts val="0"/>
        </a:spcAft>
        <a:buClr>
          <a:schemeClr val="accent4"/>
        </a:buClr>
        <a:buFont typeface="Arial" panose="020B0604020202020204" pitchFamily="34" charset="0"/>
        <a:buChar char="‒"/>
        <a:defRPr sz="1600" b="0" i="0" kern="1200">
          <a:solidFill>
            <a:schemeClr val="tx1"/>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xml"/><Relationship Id="rId1" Type="http://schemas.openxmlformats.org/officeDocument/2006/relationships/slideLayout" Target="../slideLayouts/slideLayout33.xml"/><Relationship Id="rId4" Type="http://schemas.openxmlformats.org/officeDocument/2006/relationships/image" Target="../media/image16.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3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3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3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image" Target="../media/image45.jpeg"/><Relationship Id="rId5" Type="http://schemas.openxmlformats.org/officeDocument/2006/relationships/image" Target="../media/image44.tiff"/><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48.tiff"/></Relationships>
</file>

<file path=ppt/slides/_rels/slide26.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openxmlformats.org/officeDocument/2006/relationships/image" Target="../media/image50.tiff"/></Relationships>
</file>

<file path=ppt/slides/_rels/slide27.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27.xml"/><Relationship Id="rId1" Type="http://schemas.openxmlformats.org/officeDocument/2006/relationships/slideLayout" Target="../slideLayouts/slideLayout24.xml"/><Relationship Id="rId4" Type="http://schemas.openxmlformats.org/officeDocument/2006/relationships/image" Target="../media/image52.tif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g"/><Relationship Id="rId7"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24.xml"/><Relationship Id="rId4" Type="http://schemas.openxmlformats.org/officeDocument/2006/relationships/image" Target="../media/image54.tiff"/></Relationships>
</file>

<file path=ppt/slides/_rels/slide31.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33.xml"/><Relationship Id="rId1" Type="http://schemas.openxmlformats.org/officeDocument/2006/relationships/slideLayout" Target="../slideLayouts/slideLayout33.xml"/><Relationship Id="rId4" Type="http://schemas.openxmlformats.org/officeDocument/2006/relationships/image" Target="../media/image56.tif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F57"/>
        </a:solidFill>
        <a:effectLst/>
      </p:bgPr>
    </p:bg>
    <p:spTree>
      <p:nvGrpSpPr>
        <p:cNvPr id="1" name="Shape 1854"/>
        <p:cNvGrpSpPr/>
        <p:nvPr/>
      </p:nvGrpSpPr>
      <p:grpSpPr>
        <a:xfrm>
          <a:off x="0" y="0"/>
          <a:ext cx="0" cy="0"/>
          <a:chOff x="0" y="0"/>
          <a:chExt cx="0" cy="0"/>
        </a:xfrm>
      </p:grpSpPr>
      <p:sp>
        <p:nvSpPr>
          <p:cNvPr id="2" name="Rectangle 1">
            <a:extLst>
              <a:ext uri="{FF2B5EF4-FFF2-40B4-BE49-F238E27FC236}">
                <a16:creationId xmlns:a16="http://schemas.microsoft.com/office/drawing/2014/main" id="{E57B1339-CA66-CE41-8F90-ACD3DC3C22D7}"/>
              </a:ext>
            </a:extLst>
          </p:cNvPr>
          <p:cNvSpPr/>
          <p:nvPr/>
        </p:nvSpPr>
        <p:spPr>
          <a:xfrm>
            <a:off x="503665" y="4611644"/>
            <a:ext cx="1715834" cy="640515"/>
          </a:xfrm>
          <a:prstGeom prst="rect">
            <a:avLst/>
          </a:prstGeom>
          <a:ln>
            <a:solidFill>
              <a:schemeClr val="bg1"/>
            </a:solidFill>
          </a:ln>
        </p:spPr>
        <p:txBody>
          <a:bodyPr wrap="square" lIns="180000" tIns="180000" rIns="180000" bIns="180000">
            <a:spAutoFit/>
          </a:bodyPr>
          <a:lstStyle/>
          <a:p>
            <a:r>
              <a:rPr lang="en-GB" b="1" dirty="0">
                <a:solidFill>
                  <a:schemeClr val="bg1"/>
                </a:solidFill>
                <a:latin typeface="Open Sans" panose="020B0606030504020204" pitchFamily="34" charset="0"/>
                <a:ea typeface="Open Sans" panose="020B0606030504020204" pitchFamily="34" charset="0"/>
                <a:cs typeface="Open Sans" panose="020B0606030504020204" pitchFamily="34" charset="0"/>
              </a:rPr>
              <a:t>Mark Levesley</a:t>
            </a:r>
          </a:p>
        </p:txBody>
      </p:sp>
      <p:pic>
        <p:nvPicPr>
          <p:cNvPr id="3" name="Picture 2">
            <a:extLst>
              <a:ext uri="{FF2B5EF4-FFF2-40B4-BE49-F238E27FC236}">
                <a16:creationId xmlns:a16="http://schemas.microsoft.com/office/drawing/2014/main" id="{B5C6F2AA-E00E-D14A-930A-538BE8A1C4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9705" y="0"/>
            <a:ext cx="5594295" cy="6858000"/>
          </a:xfrm>
          <a:prstGeom prst="rect">
            <a:avLst/>
          </a:prstGeom>
        </p:spPr>
      </p:pic>
      <p:sp>
        <p:nvSpPr>
          <p:cNvPr id="1855" name="Shape 1855"/>
          <p:cNvSpPr txBox="1">
            <a:spLocks noGrp="1"/>
          </p:cNvSpPr>
          <p:nvPr>
            <p:ph type="ctrTitle" idx="4294967295"/>
          </p:nvPr>
        </p:nvSpPr>
        <p:spPr>
          <a:xfrm>
            <a:off x="503664" y="852773"/>
            <a:ext cx="4274049" cy="831880"/>
          </a:xfrm>
          <a:prstGeom prst="rect">
            <a:avLst/>
          </a:prstGeom>
          <a:noFill/>
          <a:ln>
            <a:noFill/>
          </a:ln>
        </p:spPr>
        <p:txBody>
          <a:bodyPr spcFirstLastPara="1" wrap="square" lIns="0" tIns="0" rIns="0" bIns="0" anchor="t" anchorCtr="0">
            <a:noAutofit/>
          </a:bodyPr>
          <a:lstStyle/>
          <a:p>
            <a:pPr lvl="0">
              <a:lnSpc>
                <a:spcPct val="100000"/>
              </a:lnSpc>
              <a:spcBef>
                <a:spcPts val="0"/>
              </a:spcBef>
              <a:buClr>
                <a:schemeClr val="lt1"/>
              </a:buClr>
              <a:buSzPts val="3600"/>
            </a:pPr>
            <a:r>
              <a:rPr lang="en-GB" sz="3600" b="1" dirty="0">
                <a:solidFill>
                  <a:srgbClr val="E4177F"/>
                </a:solidFill>
                <a:latin typeface="Playfair Display Black" pitchFamily="2" charset="77"/>
                <a:ea typeface="Open Sans" panose="020B0606030504020204" pitchFamily="34" charset="0"/>
                <a:cs typeface="Open Sans" panose="020B0606030504020204" pitchFamily="34" charset="0"/>
              </a:rPr>
              <a:t>Welcome to our Pearson Discover STEM Schools Roadshow 2018 </a:t>
            </a:r>
            <a:br>
              <a:rPr lang="en-GB" sz="3600" b="1" dirty="0">
                <a:solidFill>
                  <a:srgbClr val="E4177F"/>
                </a:solidFill>
                <a:latin typeface="Playfair Display Black" pitchFamily="2" charset="77"/>
                <a:ea typeface="Open Sans" panose="020B0606030504020204" pitchFamily="34" charset="0"/>
                <a:cs typeface="Open Sans" panose="020B0606030504020204" pitchFamily="34" charset="0"/>
              </a:rPr>
            </a:br>
            <a:br>
              <a:rPr lang="en-GB" sz="1800" b="1" dirty="0">
                <a:solidFill>
                  <a:srgbClr val="E4177F"/>
                </a:solidFill>
                <a:latin typeface="Playfair Display Black" pitchFamily="2" charset="77"/>
                <a:ea typeface="Open Sans" panose="020B0606030504020204" pitchFamily="34" charset="0"/>
                <a:cs typeface="Open Sans" panose="020B0606030504020204" pitchFamily="34" charset="0"/>
              </a:rPr>
            </a:br>
            <a:r>
              <a:rPr lang="en-GB" sz="2800" b="1" dirty="0">
                <a:solidFill>
                  <a:srgbClr val="24B1A6"/>
                </a:solidFill>
                <a:latin typeface="Playfair Display Black" pitchFamily="2" charset="77"/>
                <a:ea typeface="Open Sans" panose="020B0606030504020204" pitchFamily="34" charset="0"/>
                <a:cs typeface="Open Sans" panose="020B0606030504020204" pitchFamily="34" charset="0"/>
              </a:rPr>
              <a:t>Inspire a love of STEM</a:t>
            </a:r>
            <a:br>
              <a:rPr lang="en-GB" sz="2800" b="1" dirty="0">
                <a:solidFill>
                  <a:srgbClr val="24B1A6"/>
                </a:solidFill>
                <a:latin typeface="Playfair Display Black" pitchFamily="2" charset="77"/>
                <a:ea typeface="Open Sans" panose="020B0606030504020204" pitchFamily="34" charset="0"/>
                <a:cs typeface="Open Sans" panose="020B0606030504020204" pitchFamily="34" charset="0"/>
              </a:rPr>
            </a:br>
            <a:r>
              <a:rPr lang="en-GB" sz="2800" b="1" dirty="0">
                <a:solidFill>
                  <a:srgbClr val="24B1A6"/>
                </a:solidFill>
                <a:latin typeface="Playfair Display Black" pitchFamily="2" charset="77"/>
                <a:ea typeface="Open Sans" panose="020B0606030504020204" pitchFamily="34" charset="0"/>
                <a:cs typeface="Open Sans" panose="020B0606030504020204" pitchFamily="34" charset="0"/>
              </a:rPr>
              <a:t>in the classroom!</a:t>
            </a:r>
            <a:endParaRPr sz="2800" b="1" u="none" strike="noStrike" cap="none" dirty="0">
              <a:solidFill>
                <a:srgbClr val="24B1A6"/>
              </a:solidFill>
              <a:latin typeface="Playfair Display Black" pitchFamily="2" charset="77"/>
              <a:ea typeface="Open Sans" panose="020B0606030504020204" pitchFamily="34" charset="0"/>
              <a:cs typeface="Open Sans" panose="020B0606030504020204" pitchFamily="34" charset="0"/>
              <a:sym typeface="Times New Roman"/>
            </a:endParaRPr>
          </a:p>
        </p:txBody>
      </p:sp>
      <p:pic>
        <p:nvPicPr>
          <p:cNvPr id="5" name="Picture 4">
            <a:extLst>
              <a:ext uri="{FF2B5EF4-FFF2-40B4-BE49-F238E27FC236}">
                <a16:creationId xmlns:a16="http://schemas.microsoft.com/office/drawing/2014/main" id="{FCC2A9AC-F72A-2C4A-8B2E-41345473624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8857" y="6240252"/>
            <a:ext cx="1294026" cy="479269"/>
          </a:xfrm>
          <a:prstGeom prst="rect">
            <a:avLst/>
          </a:prstGeom>
        </p:spPr>
      </p:pic>
    </p:spTree>
    <p:extLst>
      <p:ext uri="{BB962C8B-B14F-4D97-AF65-F5344CB8AC3E}">
        <p14:creationId xmlns:p14="http://schemas.microsoft.com/office/powerpoint/2010/main" val="1676642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7779702" cy="801601"/>
          </a:xfrm>
        </p:spPr>
        <p:txBody>
          <a:bodyPr/>
          <a:lstStyle/>
          <a:p>
            <a:r>
              <a:rPr lang="en-GB" dirty="0"/>
              <a:t>How do we implement STEM education?</a:t>
            </a:r>
            <a:endParaRPr lang="en-US" dirty="0"/>
          </a:p>
        </p:txBody>
      </p:sp>
      <p:sp>
        <p:nvSpPr>
          <p:cNvPr id="4" name="Slide Number Placeholder 3"/>
          <p:cNvSpPr>
            <a:spLocks noGrp="1"/>
          </p:cNvSpPr>
          <p:nvPr>
            <p:ph type="sldNum" sz="quarter" idx="4"/>
          </p:nvPr>
        </p:nvSpPr>
        <p:spPr/>
        <p:txBody>
          <a:bodyPr/>
          <a:lstStyle/>
          <a:p>
            <a:fld id="{DDBE135E-2566-4748-853C-8A3B78F0FB00}" type="slidenum">
              <a:rPr lang="en-GB" smtClean="0"/>
              <a:pPr/>
              <a:t>10</a:t>
            </a:fld>
            <a:endParaRPr lang="en-GB" dirty="0"/>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Exploring Science – The S in STEM</a:t>
            </a:r>
            <a:endParaRPr lang="en-US" spc="0" dirty="0">
              <a:solidFill>
                <a:schemeClr val="bg2"/>
              </a:solidFill>
            </a:endParaRPr>
          </a:p>
        </p:txBody>
      </p:sp>
      <p:graphicFrame>
        <p:nvGraphicFramePr>
          <p:cNvPr id="3" name="Table 2">
            <a:extLst>
              <a:ext uri="{FF2B5EF4-FFF2-40B4-BE49-F238E27FC236}">
                <a16:creationId xmlns:a16="http://schemas.microsoft.com/office/drawing/2014/main" id="{B2714C94-4DB8-0641-9BEE-25560C1890FB}"/>
              </a:ext>
            </a:extLst>
          </p:cNvPr>
          <p:cNvGraphicFramePr>
            <a:graphicFrameLocks noGrp="1"/>
          </p:cNvGraphicFramePr>
          <p:nvPr>
            <p:extLst>
              <p:ext uri="{D42A27DB-BD31-4B8C-83A1-F6EECF244321}">
                <p14:modId xmlns:p14="http://schemas.microsoft.com/office/powerpoint/2010/main" val="1233137061"/>
              </p:ext>
            </p:extLst>
          </p:nvPr>
        </p:nvGraphicFramePr>
        <p:xfrm>
          <a:off x="5014278" y="1309016"/>
          <a:ext cx="3306762" cy="3880080"/>
        </p:xfrm>
        <a:graphic>
          <a:graphicData uri="http://schemas.openxmlformats.org/drawingml/2006/table">
            <a:tbl>
              <a:tblPr>
                <a:tableStyleId>{5C22544A-7EE6-4342-B048-85BDC9FD1C3A}</a:tableStyleId>
              </a:tblPr>
              <a:tblGrid>
                <a:gridCol w="3306762">
                  <a:extLst>
                    <a:ext uri="{9D8B030D-6E8A-4147-A177-3AD203B41FA5}">
                      <a16:colId xmlns:a16="http://schemas.microsoft.com/office/drawing/2014/main" val="2423236603"/>
                    </a:ext>
                  </a:extLst>
                </a:gridCol>
              </a:tblGrid>
              <a:tr h="540000">
                <a:tc>
                  <a:txBody>
                    <a:bodyPr/>
                    <a:lstStyle/>
                    <a:p>
                      <a:pPr algn="l" fontAlgn="t"/>
                      <a:r>
                        <a:rPr lang="en-GB" sz="1800" b="1" u="none" strike="noStrike" dirty="0">
                          <a:solidFill>
                            <a:srgbClr val="FFFFFF"/>
                          </a:solidFill>
                          <a:effectLst/>
                        </a:rPr>
                        <a:t>Application of knowledge </a:t>
                      </a:r>
                      <a:endParaRPr lang="en-GB" sz="1800" b="1" i="0" u="none" strike="noStrike" dirty="0">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19136537"/>
                  </a:ext>
                </a:extLst>
              </a:tr>
              <a:tr h="540000">
                <a:tc>
                  <a:txBody>
                    <a:bodyPr/>
                    <a:lstStyle/>
                    <a:p>
                      <a:pPr algn="l" fontAlgn="t"/>
                      <a:r>
                        <a:rPr lang="en-GB" sz="1800" b="1" u="none" strike="noStrike" dirty="0">
                          <a:solidFill>
                            <a:srgbClr val="FFFFFF"/>
                          </a:solidFill>
                          <a:effectLst/>
                        </a:rPr>
                        <a:t>Innovation and invention</a:t>
                      </a:r>
                      <a:endParaRPr lang="en-GB" sz="1800" b="1" i="0" u="none" strike="noStrike" dirty="0">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659771613"/>
                  </a:ext>
                </a:extLst>
              </a:tr>
              <a:tr h="540000">
                <a:tc>
                  <a:txBody>
                    <a:bodyPr/>
                    <a:lstStyle/>
                    <a:p>
                      <a:pPr algn="l" fontAlgn="t"/>
                      <a:r>
                        <a:rPr lang="en-GB" sz="1800" b="1" u="none" strike="noStrike" dirty="0">
                          <a:solidFill>
                            <a:srgbClr val="FFFFFF"/>
                          </a:solidFill>
                          <a:effectLst/>
                        </a:rPr>
                        <a:t>Problem-solving</a:t>
                      </a:r>
                      <a:endParaRPr lang="en-GB" sz="1800" b="1" i="0" u="none" strike="noStrike" dirty="0">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944250101"/>
                  </a:ext>
                </a:extLst>
              </a:tr>
              <a:tr h="540000">
                <a:tc>
                  <a:txBody>
                    <a:bodyPr/>
                    <a:lstStyle/>
                    <a:p>
                      <a:pPr algn="l" fontAlgn="t"/>
                      <a:r>
                        <a:rPr lang="en-GB" sz="1800" b="1" u="none" strike="noStrike" dirty="0">
                          <a:solidFill>
                            <a:srgbClr val="FFFFFF"/>
                          </a:solidFill>
                          <a:effectLst/>
                        </a:rPr>
                        <a:t>Generation and analysis of data</a:t>
                      </a:r>
                      <a:endParaRPr lang="en-GB" sz="1800" b="1" i="0" u="none" strike="noStrike" dirty="0">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4050961944"/>
                  </a:ext>
                </a:extLst>
              </a:tr>
              <a:tr h="540000">
                <a:tc>
                  <a:txBody>
                    <a:bodyPr/>
                    <a:lstStyle/>
                    <a:p>
                      <a:pPr algn="l" fontAlgn="t"/>
                      <a:r>
                        <a:rPr lang="en-GB" sz="1800" b="1" u="none" strike="noStrike" dirty="0">
                          <a:solidFill>
                            <a:srgbClr val="FFFFFF"/>
                          </a:solidFill>
                          <a:effectLst/>
                        </a:rPr>
                        <a:t>Critical evaluation</a:t>
                      </a:r>
                      <a:endParaRPr lang="en-GB" sz="1800" b="1" i="0" u="none" strike="noStrike" dirty="0">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036649535"/>
                  </a:ext>
                </a:extLst>
              </a:tr>
              <a:tr h="540000">
                <a:tc>
                  <a:txBody>
                    <a:bodyPr/>
                    <a:lstStyle/>
                    <a:p>
                      <a:pPr algn="l" fontAlgn="t"/>
                      <a:r>
                        <a:rPr lang="en-GB" sz="1800" b="1" u="none" strike="noStrike" dirty="0">
                          <a:solidFill>
                            <a:srgbClr val="FFFFFF"/>
                          </a:solidFill>
                          <a:effectLst/>
                        </a:rPr>
                        <a:t>Use of maths</a:t>
                      </a:r>
                      <a:endParaRPr lang="en-GB" sz="1800" b="1" i="0" u="none" strike="noStrike" dirty="0">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564231800"/>
                  </a:ext>
                </a:extLst>
              </a:tr>
              <a:tr h="540000">
                <a:tc>
                  <a:txBody>
                    <a:bodyPr/>
                    <a:lstStyle/>
                    <a:p>
                      <a:pPr algn="l" fontAlgn="t"/>
                      <a:r>
                        <a:rPr lang="en-GB" sz="1800" b="1" u="none" strike="noStrike" dirty="0">
                          <a:solidFill>
                            <a:srgbClr val="FFFFFF"/>
                          </a:solidFill>
                          <a:effectLst/>
                        </a:rPr>
                        <a:t>Communication</a:t>
                      </a:r>
                      <a:endParaRPr lang="en-GB" sz="1800" b="1" i="0" u="none" strike="noStrike" dirty="0">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02736543"/>
                  </a:ext>
                </a:extLst>
              </a:tr>
            </a:tbl>
          </a:graphicData>
        </a:graphic>
      </p:graphicFrame>
      <p:graphicFrame>
        <p:nvGraphicFramePr>
          <p:cNvPr id="6" name="Table 5">
            <a:extLst>
              <a:ext uri="{FF2B5EF4-FFF2-40B4-BE49-F238E27FC236}">
                <a16:creationId xmlns:a16="http://schemas.microsoft.com/office/drawing/2014/main" id="{E9D20406-D6C2-B148-A312-06BC9F3A4926}"/>
              </a:ext>
            </a:extLst>
          </p:cNvPr>
          <p:cNvGraphicFramePr>
            <a:graphicFrameLocks noGrp="1"/>
          </p:cNvGraphicFramePr>
          <p:nvPr>
            <p:extLst>
              <p:ext uri="{D42A27DB-BD31-4B8C-83A1-F6EECF244321}">
                <p14:modId xmlns:p14="http://schemas.microsoft.com/office/powerpoint/2010/main" val="2578826230"/>
              </p:ext>
            </p:extLst>
          </p:nvPr>
        </p:nvGraphicFramePr>
        <p:xfrm>
          <a:off x="880269" y="1309016"/>
          <a:ext cx="3550920" cy="3880080"/>
        </p:xfrm>
        <a:graphic>
          <a:graphicData uri="http://schemas.openxmlformats.org/drawingml/2006/table">
            <a:tbl>
              <a:tblPr>
                <a:tableStyleId>{5C22544A-7EE6-4342-B048-85BDC9FD1C3A}</a:tableStyleId>
              </a:tblPr>
              <a:tblGrid>
                <a:gridCol w="3550920">
                  <a:extLst>
                    <a:ext uri="{9D8B030D-6E8A-4147-A177-3AD203B41FA5}">
                      <a16:colId xmlns:a16="http://schemas.microsoft.com/office/drawing/2014/main" val="2524558989"/>
                    </a:ext>
                  </a:extLst>
                </a:gridCol>
              </a:tblGrid>
              <a:tr h="1263020">
                <a:tc>
                  <a:txBody>
                    <a:bodyPr/>
                    <a:lstStyle/>
                    <a:p>
                      <a:r>
                        <a:rPr lang="en-US" b="0" dirty="0">
                          <a:solidFill>
                            <a:schemeClr val="tx1"/>
                          </a:solidFill>
                        </a:rPr>
                        <a:t>Agree and use common language about STEM skills in science and maths (and design  &amp; technology). </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234884763"/>
                  </a:ext>
                </a:extLst>
              </a:tr>
              <a:tr h="12630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Introduce more exploratory classroom activities, which involve STEM skills. </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589216498"/>
                  </a:ext>
                </a:extLst>
              </a:tr>
              <a:tr h="1354040">
                <a:tc>
                  <a:txBody>
                    <a:bodyPr/>
                    <a:lstStyle/>
                    <a:p>
                      <a:r>
                        <a:rPr lang="en-US" dirty="0">
                          <a:solidFill>
                            <a:schemeClr val="tx1"/>
                          </a:solidFill>
                        </a:rPr>
                        <a:t>Use examples with clear links to STEM (including careers). </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577304443"/>
                  </a:ext>
                </a:extLst>
              </a:tr>
            </a:tbl>
          </a:graphicData>
        </a:graphic>
      </p:graphicFrame>
    </p:spTree>
    <p:extLst>
      <p:ext uri="{BB962C8B-B14F-4D97-AF65-F5344CB8AC3E}">
        <p14:creationId xmlns:p14="http://schemas.microsoft.com/office/powerpoint/2010/main" val="209033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7779702" cy="1115925"/>
          </a:xfrm>
        </p:spPr>
        <p:txBody>
          <a:bodyPr/>
          <a:lstStyle/>
          <a:p>
            <a:r>
              <a:rPr lang="en-GB" dirty="0"/>
              <a:t>What are some STEM activities? </a:t>
            </a:r>
            <a:br>
              <a:rPr lang="en-GB" dirty="0"/>
            </a:br>
            <a:r>
              <a:rPr lang="en-GB" sz="1500" dirty="0">
                <a:latin typeface="Arial" panose="020B0604020202020204" pitchFamily="34" charset="0"/>
                <a:cs typeface="Arial" panose="020B0604020202020204" pitchFamily="34" charset="0"/>
              </a:rPr>
              <a:t>1. Communication</a:t>
            </a:r>
            <a:endParaRPr lang="en-US" sz="15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
          </p:nvPr>
        </p:nvSpPr>
        <p:spPr/>
        <p:txBody>
          <a:bodyPr/>
          <a:lstStyle/>
          <a:p>
            <a:fld id="{DDBE135E-2566-4748-853C-8A3B78F0FB00}" type="slidenum">
              <a:rPr lang="en-GB" smtClean="0"/>
              <a:pPr/>
              <a:t>11</a:t>
            </a:fld>
            <a:endParaRPr lang="en-GB" dirty="0"/>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Exploring Science – The S in STEM</a:t>
            </a:r>
            <a:endParaRPr lang="en-US" spc="0" dirty="0">
              <a:solidFill>
                <a:schemeClr val="bg2"/>
              </a:solidFill>
            </a:endParaRPr>
          </a:p>
        </p:txBody>
      </p:sp>
      <p:pic>
        <p:nvPicPr>
          <p:cNvPr id="20" name="Picture 19">
            <a:extLst>
              <a:ext uri="{FF2B5EF4-FFF2-40B4-BE49-F238E27FC236}">
                <a16:creationId xmlns:a16="http://schemas.microsoft.com/office/drawing/2014/main" id="{6882D983-647F-1744-8483-72D371BDCD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11132" y="1426843"/>
            <a:ext cx="3473388" cy="4915519"/>
          </a:xfrm>
          <a:prstGeom prst="rect">
            <a:avLst/>
          </a:prstGeom>
        </p:spPr>
      </p:pic>
      <p:pic>
        <p:nvPicPr>
          <p:cNvPr id="9" name="Picture 8">
            <a:extLst>
              <a:ext uri="{FF2B5EF4-FFF2-40B4-BE49-F238E27FC236}">
                <a16:creationId xmlns:a16="http://schemas.microsoft.com/office/drawing/2014/main" id="{0A875191-7218-2045-9554-B9E4C65E82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8070" y="1712588"/>
            <a:ext cx="1393703" cy="1384993"/>
          </a:xfrm>
          <a:prstGeom prst="rect">
            <a:avLst/>
          </a:prstGeom>
        </p:spPr>
      </p:pic>
      <p:pic>
        <p:nvPicPr>
          <p:cNvPr id="11" name="Picture 10">
            <a:extLst>
              <a:ext uri="{FF2B5EF4-FFF2-40B4-BE49-F238E27FC236}">
                <a16:creationId xmlns:a16="http://schemas.microsoft.com/office/drawing/2014/main" id="{74988921-2DCF-384B-86BC-58E86853EF9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4006" y="1567208"/>
            <a:ext cx="1477767" cy="1530373"/>
          </a:xfrm>
          <a:prstGeom prst="rect">
            <a:avLst/>
          </a:prstGeom>
        </p:spPr>
      </p:pic>
      <p:pic>
        <p:nvPicPr>
          <p:cNvPr id="6" name="Picture 5" descr="A close up of a person&#13;&#10;&#13;&#10;Description automatically generated">
            <a:extLst>
              <a:ext uri="{FF2B5EF4-FFF2-40B4-BE49-F238E27FC236}">
                <a16:creationId xmlns:a16="http://schemas.microsoft.com/office/drawing/2014/main" id="{B7E7E837-9097-F147-A491-AE47F71787C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11309" y="2381865"/>
            <a:ext cx="3388988" cy="1763456"/>
          </a:xfrm>
          <a:prstGeom prst="rect">
            <a:avLst/>
          </a:prstGeom>
        </p:spPr>
      </p:pic>
    </p:spTree>
    <p:extLst>
      <p:ext uri="{BB962C8B-B14F-4D97-AF65-F5344CB8AC3E}">
        <p14:creationId xmlns:p14="http://schemas.microsoft.com/office/powerpoint/2010/main" val="160292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7779702" cy="1115925"/>
          </a:xfrm>
        </p:spPr>
        <p:txBody>
          <a:bodyPr/>
          <a:lstStyle/>
          <a:p>
            <a:r>
              <a:rPr lang="en-GB" dirty="0"/>
              <a:t>What are some STEM activities? </a:t>
            </a:r>
            <a:br>
              <a:rPr lang="en-GB" dirty="0"/>
            </a:br>
            <a:r>
              <a:rPr lang="en-GB" sz="1500" dirty="0">
                <a:latin typeface="Arial" panose="020B0604020202020204" pitchFamily="34" charset="0"/>
                <a:cs typeface="Arial" panose="020B0604020202020204" pitchFamily="34" charset="0"/>
              </a:rPr>
              <a:t>1. Communication</a:t>
            </a:r>
            <a:endParaRPr lang="en-US" sz="15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
          </p:nvPr>
        </p:nvSpPr>
        <p:spPr/>
        <p:txBody>
          <a:bodyPr/>
          <a:lstStyle/>
          <a:p>
            <a:fld id="{DDBE135E-2566-4748-853C-8A3B78F0FB00}" type="slidenum">
              <a:rPr lang="en-GB" smtClean="0"/>
              <a:pPr/>
              <a:t>12</a:t>
            </a:fld>
            <a:endParaRPr lang="en-GB" dirty="0"/>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Exploring Science – The S in STEM</a:t>
            </a:r>
            <a:endParaRPr lang="en-US" spc="0" dirty="0">
              <a:solidFill>
                <a:schemeClr val="bg2"/>
              </a:solidFill>
            </a:endParaRPr>
          </a:p>
        </p:txBody>
      </p:sp>
      <p:pic>
        <p:nvPicPr>
          <p:cNvPr id="7" name="Picture 6">
            <a:extLst>
              <a:ext uri="{FF2B5EF4-FFF2-40B4-BE49-F238E27FC236}">
                <a16:creationId xmlns:a16="http://schemas.microsoft.com/office/drawing/2014/main" id="{D694BCEC-620C-CE4D-B082-A64FEF4132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67290" y="1279639"/>
            <a:ext cx="2678554" cy="4530745"/>
          </a:xfrm>
          <a:prstGeom prst="rect">
            <a:avLst/>
          </a:prstGeom>
        </p:spPr>
      </p:pic>
      <p:sp>
        <p:nvSpPr>
          <p:cNvPr id="12" name="Rectangle 11">
            <a:extLst>
              <a:ext uri="{FF2B5EF4-FFF2-40B4-BE49-F238E27FC236}">
                <a16:creationId xmlns:a16="http://schemas.microsoft.com/office/drawing/2014/main" id="{9EB16286-301A-644F-9D46-5F3CB2545A4E}"/>
              </a:ext>
            </a:extLst>
          </p:cNvPr>
          <p:cNvSpPr/>
          <p:nvPr/>
        </p:nvSpPr>
        <p:spPr>
          <a:xfrm>
            <a:off x="3765396" y="3534937"/>
            <a:ext cx="1385538" cy="30851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t>Investigation</a:t>
            </a:r>
          </a:p>
        </p:txBody>
      </p:sp>
      <p:sp>
        <p:nvSpPr>
          <p:cNvPr id="15" name="Rectangle 14">
            <a:extLst>
              <a:ext uri="{FF2B5EF4-FFF2-40B4-BE49-F238E27FC236}">
                <a16:creationId xmlns:a16="http://schemas.microsoft.com/office/drawing/2014/main" id="{8D6A5EC1-733F-B943-99F5-35D4E16CE85A}"/>
              </a:ext>
            </a:extLst>
          </p:cNvPr>
          <p:cNvSpPr/>
          <p:nvPr/>
        </p:nvSpPr>
        <p:spPr>
          <a:xfrm>
            <a:off x="2342844" y="3624094"/>
            <a:ext cx="1020532" cy="29219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5B50D73-C940-4A44-83C8-A185B271EC84}"/>
              </a:ext>
            </a:extLst>
          </p:cNvPr>
          <p:cNvSpPr/>
          <p:nvPr/>
        </p:nvSpPr>
        <p:spPr>
          <a:xfrm rot="18926098">
            <a:off x="4259826" y="4714619"/>
            <a:ext cx="399580" cy="39693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91506EEF-E352-2241-92B0-9D911DC4A649}"/>
              </a:ext>
            </a:extLst>
          </p:cNvPr>
          <p:cNvSpPr/>
          <p:nvPr/>
        </p:nvSpPr>
        <p:spPr>
          <a:xfrm flipV="1">
            <a:off x="4555983" y="5195968"/>
            <a:ext cx="333214" cy="851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1D17A64-E831-584F-8F52-B82E73B04034}"/>
              </a:ext>
            </a:extLst>
          </p:cNvPr>
          <p:cNvSpPr/>
          <p:nvPr/>
        </p:nvSpPr>
        <p:spPr>
          <a:xfrm flipV="1">
            <a:off x="3825480" y="4753727"/>
            <a:ext cx="333214" cy="851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516EA9B-3D02-6E44-BA27-40B6815C738D}"/>
              </a:ext>
            </a:extLst>
          </p:cNvPr>
          <p:cNvSpPr/>
          <p:nvPr/>
        </p:nvSpPr>
        <p:spPr>
          <a:xfrm>
            <a:off x="3765396" y="1352825"/>
            <a:ext cx="1385538" cy="30851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rPr>
              <a:t>Observation</a:t>
            </a:r>
          </a:p>
        </p:txBody>
      </p:sp>
      <p:sp>
        <p:nvSpPr>
          <p:cNvPr id="21" name="Rectangle 20">
            <a:extLst>
              <a:ext uri="{FF2B5EF4-FFF2-40B4-BE49-F238E27FC236}">
                <a16:creationId xmlns:a16="http://schemas.microsoft.com/office/drawing/2014/main" id="{EBC61146-B48C-EF49-980A-EBBDBE0C5F2D}"/>
              </a:ext>
            </a:extLst>
          </p:cNvPr>
          <p:cNvSpPr/>
          <p:nvPr/>
        </p:nvSpPr>
        <p:spPr>
          <a:xfrm>
            <a:off x="3765396" y="1900469"/>
            <a:ext cx="1385538" cy="30851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t>Question</a:t>
            </a:r>
          </a:p>
        </p:txBody>
      </p:sp>
      <p:sp>
        <p:nvSpPr>
          <p:cNvPr id="22" name="Rectangle 21">
            <a:extLst>
              <a:ext uri="{FF2B5EF4-FFF2-40B4-BE49-F238E27FC236}">
                <a16:creationId xmlns:a16="http://schemas.microsoft.com/office/drawing/2014/main" id="{F3690CB8-B12B-154A-A389-540EE29BCC03}"/>
              </a:ext>
            </a:extLst>
          </p:cNvPr>
          <p:cNvSpPr/>
          <p:nvPr/>
        </p:nvSpPr>
        <p:spPr>
          <a:xfrm>
            <a:off x="3765396" y="2443797"/>
            <a:ext cx="1385538" cy="30851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t>Hypothesis</a:t>
            </a:r>
          </a:p>
        </p:txBody>
      </p:sp>
      <p:sp>
        <p:nvSpPr>
          <p:cNvPr id="23" name="Rectangle 22">
            <a:extLst>
              <a:ext uri="{FF2B5EF4-FFF2-40B4-BE49-F238E27FC236}">
                <a16:creationId xmlns:a16="http://schemas.microsoft.com/office/drawing/2014/main" id="{B411B112-C644-834A-BC88-D1EBA22A3C09}"/>
              </a:ext>
            </a:extLst>
          </p:cNvPr>
          <p:cNvSpPr/>
          <p:nvPr/>
        </p:nvSpPr>
        <p:spPr>
          <a:xfrm>
            <a:off x="3765396" y="2988698"/>
            <a:ext cx="1385538" cy="30851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t>Prediction</a:t>
            </a:r>
          </a:p>
        </p:txBody>
      </p:sp>
      <p:sp>
        <p:nvSpPr>
          <p:cNvPr id="24" name="Rectangle 23">
            <a:extLst>
              <a:ext uri="{FF2B5EF4-FFF2-40B4-BE49-F238E27FC236}">
                <a16:creationId xmlns:a16="http://schemas.microsoft.com/office/drawing/2014/main" id="{46D8F308-0AB0-294F-A154-62537B097B6E}"/>
              </a:ext>
            </a:extLst>
          </p:cNvPr>
          <p:cNvSpPr/>
          <p:nvPr/>
        </p:nvSpPr>
        <p:spPr>
          <a:xfrm>
            <a:off x="3765396" y="4082002"/>
            <a:ext cx="1385538" cy="30851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t>Data</a:t>
            </a:r>
          </a:p>
        </p:txBody>
      </p:sp>
      <p:sp>
        <p:nvSpPr>
          <p:cNvPr id="25" name="Rectangle 24">
            <a:extLst>
              <a:ext uri="{FF2B5EF4-FFF2-40B4-BE49-F238E27FC236}">
                <a16:creationId xmlns:a16="http://schemas.microsoft.com/office/drawing/2014/main" id="{D4752FBA-72B2-2E49-A1B0-A17D15F3B310}"/>
              </a:ext>
            </a:extLst>
          </p:cNvPr>
          <p:cNvSpPr/>
          <p:nvPr/>
        </p:nvSpPr>
        <p:spPr>
          <a:xfrm>
            <a:off x="3765396" y="5435651"/>
            <a:ext cx="1385538" cy="30851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Hypothesis  supported</a:t>
            </a:r>
          </a:p>
        </p:txBody>
      </p:sp>
      <p:sp>
        <p:nvSpPr>
          <p:cNvPr id="3" name="TextBox 2">
            <a:extLst>
              <a:ext uri="{FF2B5EF4-FFF2-40B4-BE49-F238E27FC236}">
                <a16:creationId xmlns:a16="http://schemas.microsoft.com/office/drawing/2014/main" id="{61A29A02-6C75-5E4B-B473-039A042022F4}"/>
              </a:ext>
            </a:extLst>
          </p:cNvPr>
          <p:cNvSpPr txBox="1"/>
          <p:nvPr/>
        </p:nvSpPr>
        <p:spPr>
          <a:xfrm>
            <a:off x="4792093" y="4672807"/>
            <a:ext cx="1967364" cy="461665"/>
          </a:xfrm>
          <a:prstGeom prst="rect">
            <a:avLst/>
          </a:prstGeom>
          <a:noFill/>
        </p:spPr>
        <p:txBody>
          <a:bodyPr wrap="square" lIns="0" tIns="0" rIns="0" bIns="0" rtlCol="0">
            <a:spAutoFit/>
          </a:bodyPr>
          <a:lstStyle/>
          <a:p>
            <a:r>
              <a:rPr lang="en-US" sz="1500" dirty="0"/>
              <a:t>Does the data match the prediction?</a:t>
            </a:r>
          </a:p>
        </p:txBody>
      </p:sp>
      <p:sp>
        <p:nvSpPr>
          <p:cNvPr id="26" name="TextBox 25">
            <a:extLst>
              <a:ext uri="{FF2B5EF4-FFF2-40B4-BE49-F238E27FC236}">
                <a16:creationId xmlns:a16="http://schemas.microsoft.com/office/drawing/2014/main" id="{2323D984-1950-5142-AEE7-9F5AF529A343}"/>
              </a:ext>
            </a:extLst>
          </p:cNvPr>
          <p:cNvSpPr txBox="1"/>
          <p:nvPr/>
        </p:nvSpPr>
        <p:spPr>
          <a:xfrm>
            <a:off x="5895058" y="2030675"/>
            <a:ext cx="2649513" cy="646331"/>
          </a:xfrm>
          <a:prstGeom prst="rect">
            <a:avLst/>
          </a:prstGeom>
          <a:solidFill>
            <a:schemeClr val="tx2"/>
          </a:solidFill>
        </p:spPr>
        <p:txBody>
          <a:bodyPr wrap="square" rtlCol="0">
            <a:spAutoFit/>
          </a:bodyPr>
          <a:lstStyle/>
          <a:p>
            <a:r>
              <a:rPr lang="en-GB" b="1" dirty="0">
                <a:solidFill>
                  <a:srgbClr val="FFFFFF"/>
                </a:solidFill>
              </a:rPr>
              <a:t>Application of knowledge</a:t>
            </a:r>
            <a:endParaRPr lang="en-GB" b="1" dirty="0">
              <a:solidFill>
                <a:srgbClr val="FFFFFF"/>
              </a:solidFill>
              <a:latin typeface="Calibri" panose="020F0502020204030204" pitchFamily="34" charset="0"/>
            </a:endParaRPr>
          </a:p>
        </p:txBody>
      </p:sp>
      <p:sp>
        <p:nvSpPr>
          <p:cNvPr id="27" name="TextBox 26">
            <a:extLst>
              <a:ext uri="{FF2B5EF4-FFF2-40B4-BE49-F238E27FC236}">
                <a16:creationId xmlns:a16="http://schemas.microsoft.com/office/drawing/2014/main" id="{682BB5CB-04DE-B345-85E6-4AE53196347B}"/>
              </a:ext>
            </a:extLst>
          </p:cNvPr>
          <p:cNvSpPr txBox="1"/>
          <p:nvPr/>
        </p:nvSpPr>
        <p:spPr>
          <a:xfrm>
            <a:off x="5895058" y="2758940"/>
            <a:ext cx="2649513" cy="646331"/>
          </a:xfrm>
          <a:prstGeom prst="rect">
            <a:avLst/>
          </a:prstGeom>
          <a:solidFill>
            <a:schemeClr val="tx2"/>
          </a:solidFill>
        </p:spPr>
        <p:txBody>
          <a:bodyPr wrap="square" rtlCol="0">
            <a:spAutoFit/>
          </a:bodyPr>
          <a:lstStyle/>
          <a:p>
            <a:r>
              <a:rPr lang="en-GB" b="1" dirty="0">
                <a:solidFill>
                  <a:srgbClr val="FFFFFF"/>
                </a:solidFill>
              </a:rPr>
              <a:t>Innovation and invention</a:t>
            </a:r>
            <a:endParaRPr lang="en-GB" b="1" dirty="0">
              <a:solidFill>
                <a:srgbClr val="FFFFFF"/>
              </a:solidFill>
              <a:latin typeface="Calibri" panose="020F0502020204030204" pitchFamily="34" charset="0"/>
            </a:endParaRPr>
          </a:p>
        </p:txBody>
      </p:sp>
      <p:sp>
        <p:nvSpPr>
          <p:cNvPr id="28" name="TextBox 27">
            <a:extLst>
              <a:ext uri="{FF2B5EF4-FFF2-40B4-BE49-F238E27FC236}">
                <a16:creationId xmlns:a16="http://schemas.microsoft.com/office/drawing/2014/main" id="{C8F631C5-4C88-054D-A1DC-81CAA5D206B0}"/>
              </a:ext>
            </a:extLst>
          </p:cNvPr>
          <p:cNvSpPr txBox="1"/>
          <p:nvPr/>
        </p:nvSpPr>
        <p:spPr>
          <a:xfrm>
            <a:off x="512543" y="2543250"/>
            <a:ext cx="2092524" cy="369332"/>
          </a:xfrm>
          <a:prstGeom prst="rect">
            <a:avLst/>
          </a:prstGeom>
          <a:solidFill>
            <a:schemeClr val="tx2"/>
          </a:solidFill>
        </p:spPr>
        <p:txBody>
          <a:bodyPr wrap="square" rtlCol="0">
            <a:spAutoFit/>
          </a:bodyPr>
          <a:lstStyle/>
          <a:p>
            <a:pPr fontAlgn="t"/>
            <a:r>
              <a:rPr lang="en-GB" b="1" dirty="0">
                <a:solidFill>
                  <a:srgbClr val="FFFFFF"/>
                </a:solidFill>
              </a:rPr>
              <a:t>Problem-solving</a:t>
            </a:r>
            <a:endParaRPr lang="en-GB" b="1" dirty="0">
              <a:solidFill>
                <a:srgbClr val="FFFFFF"/>
              </a:solidFill>
              <a:latin typeface="Calibri" panose="020F0502020204030204" pitchFamily="34" charset="0"/>
            </a:endParaRPr>
          </a:p>
        </p:txBody>
      </p:sp>
      <p:sp>
        <p:nvSpPr>
          <p:cNvPr id="29" name="TextBox 28">
            <a:extLst>
              <a:ext uri="{FF2B5EF4-FFF2-40B4-BE49-F238E27FC236}">
                <a16:creationId xmlns:a16="http://schemas.microsoft.com/office/drawing/2014/main" id="{11798B0D-5B3F-1D4C-8CDF-F6E8B7203656}"/>
              </a:ext>
            </a:extLst>
          </p:cNvPr>
          <p:cNvSpPr txBox="1"/>
          <p:nvPr/>
        </p:nvSpPr>
        <p:spPr>
          <a:xfrm>
            <a:off x="5895057" y="3689195"/>
            <a:ext cx="2649513" cy="646331"/>
          </a:xfrm>
          <a:prstGeom prst="rect">
            <a:avLst/>
          </a:prstGeom>
          <a:solidFill>
            <a:schemeClr val="tx2"/>
          </a:solidFill>
        </p:spPr>
        <p:txBody>
          <a:bodyPr wrap="square" rtlCol="0">
            <a:spAutoFit/>
          </a:bodyPr>
          <a:lstStyle/>
          <a:p>
            <a:r>
              <a:rPr lang="en-GB" b="1" dirty="0">
                <a:solidFill>
                  <a:srgbClr val="FFFFFF"/>
                </a:solidFill>
                <a:latin typeface="Arial" panose="020B0604020202020204" pitchFamily="34" charset="0"/>
                <a:cs typeface="Arial" panose="020B0604020202020204" pitchFamily="34" charset="0"/>
              </a:rPr>
              <a:t>Generation and analysis of data</a:t>
            </a:r>
          </a:p>
        </p:txBody>
      </p:sp>
      <p:sp>
        <p:nvSpPr>
          <p:cNvPr id="30" name="TextBox 29">
            <a:extLst>
              <a:ext uri="{FF2B5EF4-FFF2-40B4-BE49-F238E27FC236}">
                <a16:creationId xmlns:a16="http://schemas.microsoft.com/office/drawing/2014/main" id="{149EB849-C19C-1C44-8357-A9B357C466B8}"/>
              </a:ext>
            </a:extLst>
          </p:cNvPr>
          <p:cNvSpPr txBox="1"/>
          <p:nvPr/>
        </p:nvSpPr>
        <p:spPr>
          <a:xfrm>
            <a:off x="6787408" y="4655416"/>
            <a:ext cx="1734633" cy="646331"/>
          </a:xfrm>
          <a:prstGeom prst="rect">
            <a:avLst/>
          </a:prstGeom>
          <a:solidFill>
            <a:schemeClr val="tx2"/>
          </a:solidFill>
        </p:spPr>
        <p:txBody>
          <a:bodyPr wrap="square" rtlCol="0">
            <a:spAutoFit/>
          </a:bodyPr>
          <a:lstStyle/>
          <a:p>
            <a:r>
              <a:rPr lang="en-GB" b="1" dirty="0">
                <a:solidFill>
                  <a:srgbClr val="FFFFFF"/>
                </a:solidFill>
                <a:latin typeface="Arial" panose="020B0604020202020204" pitchFamily="34" charset="0"/>
                <a:cs typeface="Arial" panose="020B0604020202020204" pitchFamily="34" charset="0"/>
              </a:rPr>
              <a:t>Critical evaluation</a:t>
            </a:r>
          </a:p>
        </p:txBody>
      </p:sp>
      <p:sp>
        <p:nvSpPr>
          <p:cNvPr id="31" name="TextBox 30">
            <a:extLst>
              <a:ext uri="{FF2B5EF4-FFF2-40B4-BE49-F238E27FC236}">
                <a16:creationId xmlns:a16="http://schemas.microsoft.com/office/drawing/2014/main" id="{DE2F6A60-3F6F-DC43-A260-B3FCE59AF8AF}"/>
              </a:ext>
            </a:extLst>
          </p:cNvPr>
          <p:cNvSpPr txBox="1"/>
          <p:nvPr/>
        </p:nvSpPr>
        <p:spPr>
          <a:xfrm>
            <a:off x="512543" y="1685395"/>
            <a:ext cx="2092524" cy="369332"/>
          </a:xfrm>
          <a:prstGeom prst="rect">
            <a:avLst/>
          </a:prstGeom>
          <a:solidFill>
            <a:schemeClr val="tx2"/>
          </a:solidFill>
        </p:spPr>
        <p:txBody>
          <a:bodyPr wrap="square" rtlCol="0">
            <a:spAutoFit/>
          </a:bodyPr>
          <a:lstStyle/>
          <a:p>
            <a:pPr fontAlgn="t"/>
            <a:r>
              <a:rPr lang="en-GB" b="1" dirty="0">
                <a:solidFill>
                  <a:srgbClr val="FFFFFF"/>
                </a:solidFill>
              </a:rPr>
              <a:t>Communication</a:t>
            </a:r>
            <a:endParaRPr lang="en-GB" b="1" dirty="0">
              <a:solidFill>
                <a:srgbClr val="FFFFFF"/>
              </a:solidFill>
              <a:latin typeface="Calibri" panose="020F0502020204030204" pitchFamily="34" charset="0"/>
            </a:endParaRPr>
          </a:p>
        </p:txBody>
      </p:sp>
      <p:sp>
        <p:nvSpPr>
          <p:cNvPr id="32" name="TextBox 31">
            <a:extLst>
              <a:ext uri="{FF2B5EF4-FFF2-40B4-BE49-F238E27FC236}">
                <a16:creationId xmlns:a16="http://schemas.microsoft.com/office/drawing/2014/main" id="{2774D1A2-09F8-3C45-8832-2EDB39C051D4}"/>
              </a:ext>
            </a:extLst>
          </p:cNvPr>
          <p:cNvSpPr txBox="1"/>
          <p:nvPr/>
        </p:nvSpPr>
        <p:spPr>
          <a:xfrm>
            <a:off x="512543" y="2111237"/>
            <a:ext cx="2092524" cy="369332"/>
          </a:xfrm>
          <a:prstGeom prst="rect">
            <a:avLst/>
          </a:prstGeom>
          <a:solidFill>
            <a:schemeClr val="tx2"/>
          </a:solidFill>
        </p:spPr>
        <p:txBody>
          <a:bodyPr wrap="square" rtlCol="0">
            <a:spAutoFit/>
          </a:bodyPr>
          <a:lstStyle/>
          <a:p>
            <a:pPr fontAlgn="t"/>
            <a:r>
              <a:rPr lang="en-GB" b="1" dirty="0">
                <a:solidFill>
                  <a:srgbClr val="FFFFFF"/>
                </a:solidFill>
              </a:rPr>
              <a:t>Use of maths</a:t>
            </a:r>
            <a:endParaRPr lang="en-GB" b="1" dirty="0">
              <a:solidFill>
                <a:srgbClr val="FFFFFF"/>
              </a:solidFill>
              <a:latin typeface="Calibri" panose="020F0502020204030204" pitchFamily="34" charset="0"/>
            </a:endParaRPr>
          </a:p>
        </p:txBody>
      </p:sp>
      <p:sp>
        <p:nvSpPr>
          <p:cNvPr id="33" name="TextBox 32">
            <a:extLst>
              <a:ext uri="{FF2B5EF4-FFF2-40B4-BE49-F238E27FC236}">
                <a16:creationId xmlns:a16="http://schemas.microsoft.com/office/drawing/2014/main" id="{10049CD8-CB7B-A145-AA3F-328E327524D6}"/>
              </a:ext>
            </a:extLst>
          </p:cNvPr>
          <p:cNvSpPr txBox="1"/>
          <p:nvPr/>
        </p:nvSpPr>
        <p:spPr>
          <a:xfrm>
            <a:off x="2095837" y="3811349"/>
            <a:ext cx="65" cy="184666"/>
          </a:xfrm>
          <a:prstGeom prst="rect">
            <a:avLst/>
          </a:prstGeom>
          <a:noFill/>
        </p:spPr>
        <p:txBody>
          <a:bodyPr wrap="none" lIns="0" tIns="0" rIns="0" bIns="0" rtlCol="0">
            <a:spAutoFit/>
          </a:bodyPr>
          <a:lstStyle/>
          <a:p>
            <a:endParaRPr lang="en-US" sz="1200" dirty="0">
              <a:solidFill>
                <a:schemeClr val="tx2"/>
              </a:solidFill>
            </a:endParaRPr>
          </a:p>
        </p:txBody>
      </p:sp>
    </p:spTree>
    <p:extLst>
      <p:ext uri="{BB962C8B-B14F-4D97-AF65-F5344CB8AC3E}">
        <p14:creationId xmlns:p14="http://schemas.microsoft.com/office/powerpoint/2010/main" val="13630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2000" fill="hold"/>
                                        <p:tgtEl>
                                          <p:spTgt spid="19">
                                            <p:txEl>
                                              <p:pRg st="0" end="0"/>
                                            </p:txEl>
                                          </p:spTgt>
                                        </p:tgtEl>
                                        <p:attrNameLst>
                                          <p:attrName>style.color</p:attrName>
                                        </p:attrNameLst>
                                      </p:cBhvr>
                                      <p:to>
                                        <a:schemeClr val="tx1"/>
                                      </p:to>
                                    </p:animClr>
                                  </p:childTnLst>
                                </p:cTn>
                              </p:par>
                              <p:par>
                                <p:cTn id="15" presetID="3" presetClass="emph" presetSubtype="2" fill="hold" grpId="0" nodeType="withEffect">
                                  <p:stCondLst>
                                    <p:cond delay="0"/>
                                  </p:stCondLst>
                                  <p:childTnLst>
                                    <p:animClr clrSpc="rgb" dir="cw">
                                      <p:cBhvr override="childStyle">
                                        <p:cTn id="16" dur="2000" fill="hold"/>
                                        <p:tgtEl>
                                          <p:spTgt spid="21"/>
                                        </p:tgtEl>
                                        <p:attrNameLst>
                                          <p:attrName>style.color</p:attrName>
                                        </p:attrNameLst>
                                      </p:cBhvr>
                                      <p:to>
                                        <a:schemeClr val="tx1"/>
                                      </p:to>
                                    </p:animClr>
                                  </p:childTnLst>
                                </p:cTn>
                              </p:par>
                              <p:par>
                                <p:cTn id="17" presetID="3" presetClass="emph" presetSubtype="2" fill="hold" grpId="0" nodeType="withEffect">
                                  <p:stCondLst>
                                    <p:cond delay="0"/>
                                  </p:stCondLst>
                                  <p:childTnLst>
                                    <p:animClr clrSpc="rgb" dir="cw">
                                      <p:cBhvr override="childStyle">
                                        <p:cTn id="18" dur="2000" fill="hold"/>
                                        <p:tgtEl>
                                          <p:spTgt spid="22"/>
                                        </p:tgtEl>
                                        <p:attrNameLst>
                                          <p:attrName>style.color</p:attrName>
                                        </p:attrNameLst>
                                      </p:cBhvr>
                                      <p:to>
                                        <a:schemeClr val="tx1"/>
                                      </p:to>
                                    </p:animClr>
                                  </p:childTnLst>
                                </p:cTn>
                              </p:par>
                              <p:par>
                                <p:cTn id="19" presetID="3" presetClass="emph" presetSubtype="2" fill="hold" grpId="0" nodeType="withEffect">
                                  <p:stCondLst>
                                    <p:cond delay="0"/>
                                  </p:stCondLst>
                                  <p:childTnLst>
                                    <p:animClr clrSpc="rgb" dir="cw">
                                      <p:cBhvr override="childStyle">
                                        <p:cTn id="20" dur="2000" fill="hold"/>
                                        <p:tgtEl>
                                          <p:spTgt spid="23"/>
                                        </p:tgtEl>
                                        <p:attrNameLst>
                                          <p:attrName>style.color</p:attrName>
                                        </p:attrNameLst>
                                      </p:cBhvr>
                                      <p:to>
                                        <a:schemeClr val="tx1"/>
                                      </p:to>
                                    </p:animClr>
                                  </p:childTnLst>
                                </p:cTn>
                              </p:par>
                              <p:par>
                                <p:cTn id="21" presetID="3" presetClass="emph" presetSubtype="2" fill="hold" grpId="0" nodeType="withEffect">
                                  <p:stCondLst>
                                    <p:cond delay="0"/>
                                  </p:stCondLst>
                                  <p:childTnLst>
                                    <p:animClr clrSpc="rgb" dir="cw">
                                      <p:cBhvr override="childStyle">
                                        <p:cTn id="22" dur="2000" fill="hold"/>
                                        <p:tgtEl>
                                          <p:spTgt spid="12"/>
                                        </p:tgtEl>
                                        <p:attrNameLst>
                                          <p:attrName>style.color</p:attrName>
                                        </p:attrNameLst>
                                      </p:cBhvr>
                                      <p:to>
                                        <a:schemeClr val="tx1"/>
                                      </p:to>
                                    </p:animClr>
                                  </p:childTnLst>
                                </p:cTn>
                              </p:par>
                              <p:par>
                                <p:cTn id="23" presetID="3" presetClass="emph" presetSubtype="2" fill="hold" grpId="0" nodeType="withEffect">
                                  <p:stCondLst>
                                    <p:cond delay="0"/>
                                  </p:stCondLst>
                                  <p:childTnLst>
                                    <p:animClr clrSpc="rgb" dir="cw">
                                      <p:cBhvr override="childStyle">
                                        <p:cTn id="24" dur="2000" fill="hold"/>
                                        <p:tgtEl>
                                          <p:spTgt spid="24"/>
                                        </p:tgtEl>
                                        <p:attrNameLst>
                                          <p:attrName>style.color</p:attrName>
                                        </p:attrNameLst>
                                      </p:cBhvr>
                                      <p:to>
                                        <a:schemeClr val="tx1"/>
                                      </p:to>
                                    </p:animClr>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xit"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3" presetClass="emph" presetSubtype="2" fill="hold" grpId="0" nodeType="withEffect">
                                  <p:stCondLst>
                                    <p:cond delay="0"/>
                                  </p:stCondLst>
                                  <p:childTnLst>
                                    <p:animClr clrSpc="rgb" dir="cw">
                                      <p:cBhvr override="childStyle">
                                        <p:cTn id="32" dur="2000" fill="hold"/>
                                        <p:tgtEl>
                                          <p:spTgt spid="25"/>
                                        </p:tgtEl>
                                        <p:attrNameLst>
                                          <p:attrName>style.color</p:attrName>
                                        </p:attrNameLst>
                                      </p:cBhvr>
                                      <p:to>
                                        <a:schemeClr val="tx1"/>
                                      </p:to>
                                    </p:animClr>
                                  </p:childTnLst>
                                </p:cTn>
                              </p:par>
                              <p:par>
                                <p:cTn id="33" presetID="1" presetClass="exit"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grpId="1" nodeType="clickEffect">
                                  <p:stCondLst>
                                    <p:cond delay="0"/>
                                  </p:stCondLst>
                                  <p:childTnLst>
                                    <p:animClr clrSpc="rgb" dir="cw">
                                      <p:cBhvr>
                                        <p:cTn id="42" dur="2000" fill="hold"/>
                                        <p:tgtEl>
                                          <p:spTgt spid="22"/>
                                        </p:tgtEl>
                                        <p:attrNameLst>
                                          <p:attrName>fillcolor</p:attrName>
                                        </p:attrNameLst>
                                      </p:cBhvr>
                                      <p:to>
                                        <a:schemeClr val="tx1"/>
                                      </p:to>
                                    </p:animClr>
                                    <p:set>
                                      <p:cBhvr>
                                        <p:cTn id="43" dur="2000" fill="hold"/>
                                        <p:tgtEl>
                                          <p:spTgt spid="22"/>
                                        </p:tgtEl>
                                        <p:attrNameLst>
                                          <p:attrName>fill.type</p:attrName>
                                        </p:attrNameLst>
                                      </p:cBhvr>
                                      <p:to>
                                        <p:strVal val="solid"/>
                                      </p:to>
                                    </p:set>
                                    <p:set>
                                      <p:cBhvr>
                                        <p:cTn id="44" dur="2000" fill="hold"/>
                                        <p:tgtEl>
                                          <p:spTgt spid="22"/>
                                        </p:tgtEl>
                                        <p:attrNameLst>
                                          <p:attrName>fill.on</p:attrName>
                                        </p:attrNameLst>
                                      </p:cBhvr>
                                      <p:to>
                                        <p:strVal val="tru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mph" presetSubtype="2" fill="hold" grpId="1" nodeType="clickEffect">
                                  <p:stCondLst>
                                    <p:cond delay="0"/>
                                  </p:stCondLst>
                                  <p:childTnLst>
                                    <p:animClr clrSpc="rgb" dir="cw">
                                      <p:cBhvr>
                                        <p:cTn id="52" dur="2000" fill="hold"/>
                                        <p:tgtEl>
                                          <p:spTgt spid="12"/>
                                        </p:tgtEl>
                                        <p:attrNameLst>
                                          <p:attrName>fillcolor</p:attrName>
                                        </p:attrNameLst>
                                      </p:cBhvr>
                                      <p:to>
                                        <a:schemeClr val="tx1"/>
                                      </p:to>
                                    </p:animClr>
                                    <p:set>
                                      <p:cBhvr>
                                        <p:cTn id="53" dur="2000" fill="hold"/>
                                        <p:tgtEl>
                                          <p:spTgt spid="12"/>
                                        </p:tgtEl>
                                        <p:attrNameLst>
                                          <p:attrName>fill.type</p:attrName>
                                        </p:attrNameLst>
                                      </p:cBhvr>
                                      <p:to>
                                        <p:strVal val="solid"/>
                                      </p:to>
                                    </p:set>
                                    <p:set>
                                      <p:cBhvr>
                                        <p:cTn id="54" dur="2000" fill="hold"/>
                                        <p:tgtEl>
                                          <p:spTgt spid="12"/>
                                        </p:tgtEl>
                                        <p:attrNameLst>
                                          <p:attrName>fill.on</p:attrName>
                                        </p:attrNameLst>
                                      </p:cBhvr>
                                      <p:to>
                                        <p:strVal val="true"/>
                                      </p:to>
                                    </p:set>
                                  </p:childTnLst>
                                </p:cTn>
                              </p:par>
                              <p:par>
                                <p:cTn id="55" presetID="3" presetClass="emph" presetSubtype="2" fill="hold" grpId="2" nodeType="withEffect">
                                  <p:stCondLst>
                                    <p:cond delay="0"/>
                                  </p:stCondLst>
                                  <p:childTnLst>
                                    <p:animClr clrSpc="rgb" dir="cw">
                                      <p:cBhvr override="childStyle">
                                        <p:cTn id="56" dur="2000" fill="hold"/>
                                        <p:tgtEl>
                                          <p:spTgt spid="12"/>
                                        </p:tgtEl>
                                        <p:attrNameLst>
                                          <p:attrName>style.color</p:attrName>
                                        </p:attrNameLst>
                                      </p:cBhvr>
                                      <p:to>
                                        <a:srgbClr val="D4EBE4"/>
                                      </p:to>
                                    </p:animClr>
                                  </p:childTnLst>
                                </p:cTn>
                              </p:par>
                              <p:par>
                                <p:cTn id="57" presetID="3" presetClass="emph" presetSubtype="2" fill="hold" grpId="1" nodeType="withEffect">
                                  <p:stCondLst>
                                    <p:cond delay="0"/>
                                  </p:stCondLst>
                                  <p:childTnLst>
                                    <p:animClr clrSpc="rgb" dir="cw">
                                      <p:cBhvr override="childStyle">
                                        <p:cTn id="58" dur="2000" fill="hold"/>
                                        <p:tgtEl>
                                          <p:spTgt spid="24"/>
                                        </p:tgtEl>
                                        <p:attrNameLst>
                                          <p:attrName>style.color</p:attrName>
                                        </p:attrNameLst>
                                      </p:cBhvr>
                                      <p:to>
                                        <a:srgbClr val="D4EBE4"/>
                                      </p:to>
                                    </p:animClr>
                                  </p:childTnLst>
                                </p:cTn>
                              </p:par>
                              <p:par>
                                <p:cTn id="59" presetID="1" presetClass="emph" presetSubtype="2" fill="hold" nodeType="withEffect">
                                  <p:stCondLst>
                                    <p:cond delay="0"/>
                                  </p:stCondLst>
                                  <p:childTnLst>
                                    <p:animClr clrSpc="rgb" dir="cw">
                                      <p:cBhvr>
                                        <p:cTn id="60" dur="2000" fill="hold"/>
                                        <p:tgtEl>
                                          <p:spTgt spid="24"/>
                                        </p:tgtEl>
                                        <p:attrNameLst>
                                          <p:attrName>fillcolor</p:attrName>
                                        </p:attrNameLst>
                                      </p:cBhvr>
                                      <p:to>
                                        <a:schemeClr val="tx1"/>
                                      </p:to>
                                    </p:animClr>
                                    <p:set>
                                      <p:cBhvr>
                                        <p:cTn id="61" dur="2000" fill="hold"/>
                                        <p:tgtEl>
                                          <p:spTgt spid="24"/>
                                        </p:tgtEl>
                                        <p:attrNameLst>
                                          <p:attrName>fill.type</p:attrName>
                                        </p:attrNameLst>
                                      </p:cBhvr>
                                      <p:to>
                                        <p:strVal val="solid"/>
                                      </p:to>
                                    </p:set>
                                    <p:set>
                                      <p:cBhvr>
                                        <p:cTn id="62" dur="2000" fill="hold"/>
                                        <p:tgtEl>
                                          <p:spTgt spid="24"/>
                                        </p:tgtEl>
                                        <p:attrNameLst>
                                          <p:attrName>fill.on</p:attrName>
                                        </p:attrNameLst>
                                      </p:cBhvr>
                                      <p:to>
                                        <p:strVal val="true"/>
                                      </p:to>
                                    </p:set>
                                  </p:childTnLst>
                                </p:cTn>
                              </p:par>
                              <p:par>
                                <p:cTn id="63" presetID="1" presetClass="entr" presetSubtype="0" fill="hold" grpId="0" nodeType="with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P spid="15" grpId="0" animBg="1"/>
      <p:bldP spid="17" grpId="0" animBg="1"/>
      <p:bldP spid="18" grpId="0" animBg="1"/>
      <p:bldP spid="21" grpId="0" animBg="1"/>
      <p:bldP spid="22" grpId="0" animBg="1"/>
      <p:bldP spid="22" grpId="1" animBg="1"/>
      <p:bldP spid="23" grpId="0" animBg="1"/>
      <p:bldP spid="24" grpId="0" animBg="1"/>
      <p:bldP spid="24" grpId="1" animBg="1"/>
      <p:bldP spid="25" grpId="0" animBg="1"/>
      <p:bldP spid="3" grpId="0"/>
      <p:bldP spid="26" grpId="0" animBg="1"/>
      <p:bldP spid="27" grpId="0" animBg="1"/>
      <p:bldP spid="28" grpId="0" animBg="1"/>
      <p:bldP spid="29" grpId="0" animBg="1"/>
      <p:bldP spid="30" grpId="0" animBg="1"/>
      <p:bldP spid="31"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7779702" cy="801601"/>
          </a:xfrm>
        </p:spPr>
        <p:txBody>
          <a:bodyPr/>
          <a:lstStyle/>
          <a:p>
            <a:r>
              <a:rPr lang="en-GB" dirty="0"/>
              <a:t>How do we implement STEM education?</a:t>
            </a:r>
            <a:endParaRPr lang="en-US" dirty="0"/>
          </a:p>
        </p:txBody>
      </p:sp>
      <p:sp>
        <p:nvSpPr>
          <p:cNvPr id="4" name="Slide Number Placeholder 3"/>
          <p:cNvSpPr>
            <a:spLocks noGrp="1"/>
          </p:cNvSpPr>
          <p:nvPr>
            <p:ph type="sldNum" sz="quarter" idx="4"/>
          </p:nvPr>
        </p:nvSpPr>
        <p:spPr/>
        <p:txBody>
          <a:bodyPr/>
          <a:lstStyle/>
          <a:p>
            <a:fld id="{DDBE135E-2566-4748-853C-8A3B78F0FB00}" type="slidenum">
              <a:rPr lang="en-GB" smtClean="0"/>
              <a:pPr/>
              <a:t>13</a:t>
            </a:fld>
            <a:endParaRPr lang="en-GB" dirty="0"/>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Exploring Science – The S in STEM</a:t>
            </a:r>
            <a:endParaRPr lang="en-US" spc="0" dirty="0">
              <a:solidFill>
                <a:schemeClr val="bg2"/>
              </a:solidFill>
            </a:endParaRPr>
          </a:p>
        </p:txBody>
      </p:sp>
      <p:graphicFrame>
        <p:nvGraphicFramePr>
          <p:cNvPr id="3" name="Table 2">
            <a:extLst>
              <a:ext uri="{FF2B5EF4-FFF2-40B4-BE49-F238E27FC236}">
                <a16:creationId xmlns:a16="http://schemas.microsoft.com/office/drawing/2014/main" id="{B2714C94-4DB8-0641-9BEE-25560C1890FB}"/>
              </a:ext>
            </a:extLst>
          </p:cNvPr>
          <p:cNvGraphicFramePr>
            <a:graphicFrameLocks noGrp="1"/>
          </p:cNvGraphicFramePr>
          <p:nvPr>
            <p:extLst>
              <p:ext uri="{D42A27DB-BD31-4B8C-83A1-F6EECF244321}">
                <p14:modId xmlns:p14="http://schemas.microsoft.com/office/powerpoint/2010/main" val="2487788117"/>
              </p:ext>
            </p:extLst>
          </p:nvPr>
        </p:nvGraphicFramePr>
        <p:xfrm>
          <a:off x="5014278" y="1309016"/>
          <a:ext cx="3306762" cy="3880080"/>
        </p:xfrm>
        <a:graphic>
          <a:graphicData uri="http://schemas.openxmlformats.org/drawingml/2006/table">
            <a:tbl>
              <a:tblPr>
                <a:tableStyleId>{5C22544A-7EE6-4342-B048-85BDC9FD1C3A}</a:tableStyleId>
              </a:tblPr>
              <a:tblGrid>
                <a:gridCol w="3306762">
                  <a:extLst>
                    <a:ext uri="{9D8B030D-6E8A-4147-A177-3AD203B41FA5}">
                      <a16:colId xmlns:a16="http://schemas.microsoft.com/office/drawing/2014/main" val="2423236603"/>
                    </a:ext>
                  </a:extLst>
                </a:gridCol>
              </a:tblGrid>
              <a:tr h="540000">
                <a:tc>
                  <a:txBody>
                    <a:bodyPr/>
                    <a:lstStyle/>
                    <a:p>
                      <a:pPr algn="l" fontAlgn="t"/>
                      <a:r>
                        <a:rPr lang="en-GB" sz="1800" b="1" u="none" strike="noStrike" dirty="0">
                          <a:solidFill>
                            <a:srgbClr val="FFFFFF"/>
                          </a:solidFill>
                          <a:effectLst/>
                        </a:rPr>
                        <a:t>Application of knowledge </a:t>
                      </a:r>
                      <a:endParaRPr lang="en-GB" sz="1800" b="1" i="0" u="none" strike="noStrike" dirty="0">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19136537"/>
                  </a:ext>
                </a:extLst>
              </a:tr>
              <a:tr h="540000">
                <a:tc>
                  <a:txBody>
                    <a:bodyPr/>
                    <a:lstStyle/>
                    <a:p>
                      <a:pPr algn="l" fontAlgn="t"/>
                      <a:r>
                        <a:rPr lang="en-GB" sz="1800" b="1" u="none" strike="noStrike" dirty="0">
                          <a:solidFill>
                            <a:srgbClr val="FFFFFF"/>
                          </a:solidFill>
                          <a:effectLst/>
                        </a:rPr>
                        <a:t>Innovation and invention</a:t>
                      </a:r>
                      <a:endParaRPr lang="en-GB" sz="1800" b="1" i="0" u="none" strike="noStrike" dirty="0">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659771613"/>
                  </a:ext>
                </a:extLst>
              </a:tr>
              <a:tr h="540000">
                <a:tc>
                  <a:txBody>
                    <a:bodyPr/>
                    <a:lstStyle/>
                    <a:p>
                      <a:pPr algn="l" fontAlgn="t"/>
                      <a:r>
                        <a:rPr lang="en-GB" sz="1800" b="1" u="none" strike="noStrike" dirty="0">
                          <a:solidFill>
                            <a:srgbClr val="FFFFFF"/>
                          </a:solidFill>
                          <a:effectLst/>
                        </a:rPr>
                        <a:t>Problem-solving</a:t>
                      </a:r>
                      <a:endParaRPr lang="en-GB" sz="1800" b="1" i="0" u="none" strike="noStrike" dirty="0">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944250101"/>
                  </a:ext>
                </a:extLst>
              </a:tr>
              <a:tr h="540000">
                <a:tc>
                  <a:txBody>
                    <a:bodyPr/>
                    <a:lstStyle/>
                    <a:p>
                      <a:pPr algn="l" fontAlgn="t"/>
                      <a:r>
                        <a:rPr lang="en-GB" sz="1800" b="1" u="none" strike="noStrike" dirty="0">
                          <a:solidFill>
                            <a:srgbClr val="FFFFFF"/>
                          </a:solidFill>
                          <a:effectLst/>
                        </a:rPr>
                        <a:t>Generation and analysis of data</a:t>
                      </a:r>
                      <a:endParaRPr lang="en-GB" sz="1800" b="1" i="0" u="none" strike="noStrike" dirty="0">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4050961944"/>
                  </a:ext>
                </a:extLst>
              </a:tr>
              <a:tr h="540000">
                <a:tc>
                  <a:txBody>
                    <a:bodyPr/>
                    <a:lstStyle/>
                    <a:p>
                      <a:pPr algn="l" fontAlgn="t"/>
                      <a:r>
                        <a:rPr lang="en-GB" sz="1800" b="1" u="none" strike="noStrike" dirty="0">
                          <a:solidFill>
                            <a:srgbClr val="FFFFFF"/>
                          </a:solidFill>
                          <a:effectLst/>
                        </a:rPr>
                        <a:t>Critical evaluation</a:t>
                      </a:r>
                      <a:endParaRPr lang="en-GB" sz="1800" b="1" i="0" u="none" strike="noStrike" dirty="0">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036649535"/>
                  </a:ext>
                </a:extLst>
              </a:tr>
              <a:tr h="540000">
                <a:tc>
                  <a:txBody>
                    <a:bodyPr/>
                    <a:lstStyle/>
                    <a:p>
                      <a:pPr algn="l" fontAlgn="t"/>
                      <a:r>
                        <a:rPr lang="en-GB" sz="1800" b="1" u="none" strike="noStrike" dirty="0">
                          <a:solidFill>
                            <a:srgbClr val="FFFFFF"/>
                          </a:solidFill>
                          <a:effectLst/>
                        </a:rPr>
                        <a:t>Use of maths</a:t>
                      </a:r>
                      <a:endParaRPr lang="en-GB" sz="1800" b="1" i="0" u="none" strike="noStrike" dirty="0">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564231800"/>
                  </a:ext>
                </a:extLst>
              </a:tr>
              <a:tr h="540000">
                <a:tc>
                  <a:txBody>
                    <a:bodyPr/>
                    <a:lstStyle/>
                    <a:p>
                      <a:pPr algn="l" fontAlgn="t"/>
                      <a:r>
                        <a:rPr lang="en-GB" sz="1800" b="1" u="none" strike="noStrike" dirty="0">
                          <a:solidFill>
                            <a:srgbClr val="FFFFFF"/>
                          </a:solidFill>
                          <a:effectLst/>
                        </a:rPr>
                        <a:t>Communication</a:t>
                      </a:r>
                      <a:endParaRPr lang="en-GB" sz="1800" b="1" i="0" u="none" strike="noStrike" dirty="0">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02736543"/>
                  </a:ext>
                </a:extLst>
              </a:tr>
            </a:tbl>
          </a:graphicData>
        </a:graphic>
      </p:graphicFrame>
      <p:graphicFrame>
        <p:nvGraphicFramePr>
          <p:cNvPr id="6" name="Table 5">
            <a:extLst>
              <a:ext uri="{FF2B5EF4-FFF2-40B4-BE49-F238E27FC236}">
                <a16:creationId xmlns:a16="http://schemas.microsoft.com/office/drawing/2014/main" id="{E9D20406-D6C2-B148-A312-06BC9F3A4926}"/>
              </a:ext>
            </a:extLst>
          </p:cNvPr>
          <p:cNvGraphicFramePr>
            <a:graphicFrameLocks noGrp="1"/>
          </p:cNvGraphicFramePr>
          <p:nvPr>
            <p:extLst>
              <p:ext uri="{D42A27DB-BD31-4B8C-83A1-F6EECF244321}">
                <p14:modId xmlns:p14="http://schemas.microsoft.com/office/powerpoint/2010/main" val="1402569396"/>
              </p:ext>
            </p:extLst>
          </p:nvPr>
        </p:nvGraphicFramePr>
        <p:xfrm>
          <a:off x="880269" y="1309016"/>
          <a:ext cx="3550920" cy="3880080"/>
        </p:xfrm>
        <a:graphic>
          <a:graphicData uri="http://schemas.openxmlformats.org/drawingml/2006/table">
            <a:tbl>
              <a:tblPr>
                <a:tableStyleId>{5C22544A-7EE6-4342-B048-85BDC9FD1C3A}</a:tableStyleId>
              </a:tblPr>
              <a:tblGrid>
                <a:gridCol w="3550920">
                  <a:extLst>
                    <a:ext uri="{9D8B030D-6E8A-4147-A177-3AD203B41FA5}">
                      <a16:colId xmlns:a16="http://schemas.microsoft.com/office/drawing/2014/main" val="2524558989"/>
                    </a:ext>
                  </a:extLst>
                </a:gridCol>
              </a:tblGrid>
              <a:tr h="1263020">
                <a:tc>
                  <a:txBody>
                    <a:bodyPr/>
                    <a:lstStyle/>
                    <a:p>
                      <a:r>
                        <a:rPr lang="en-US" b="0" dirty="0">
                          <a:solidFill>
                            <a:schemeClr val="tx1"/>
                          </a:solidFill>
                        </a:rPr>
                        <a:t>Agree and use common language about STEM skills in science and maths (and design  &amp; technology). </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234884763"/>
                  </a:ext>
                </a:extLst>
              </a:tr>
              <a:tr h="12630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Introduce more exploratory classroom activities, which involve STEM skills. </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589216498"/>
                  </a:ext>
                </a:extLst>
              </a:tr>
              <a:tr h="1354040">
                <a:tc>
                  <a:txBody>
                    <a:bodyPr/>
                    <a:lstStyle/>
                    <a:p>
                      <a:r>
                        <a:rPr lang="en-US" dirty="0">
                          <a:solidFill>
                            <a:schemeClr val="tx1"/>
                          </a:solidFill>
                        </a:rPr>
                        <a:t>Use examples with clear links to STEM (including careers). </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577304443"/>
                  </a:ext>
                </a:extLst>
              </a:tr>
            </a:tbl>
          </a:graphicData>
        </a:graphic>
      </p:graphicFrame>
      <p:sp>
        <p:nvSpPr>
          <p:cNvPr id="8" name="Rectangle 7">
            <a:extLst>
              <a:ext uri="{FF2B5EF4-FFF2-40B4-BE49-F238E27FC236}">
                <a16:creationId xmlns:a16="http://schemas.microsoft.com/office/drawing/2014/main" id="{6DDF0B90-5522-BF42-9D2A-795F0DEB328C}"/>
              </a:ext>
            </a:extLst>
          </p:cNvPr>
          <p:cNvSpPr/>
          <p:nvPr/>
        </p:nvSpPr>
        <p:spPr>
          <a:xfrm>
            <a:off x="750054" y="3849864"/>
            <a:ext cx="3811349" cy="19116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DEA428D-EB28-6A46-9A33-FC0DCA0C653E}"/>
              </a:ext>
            </a:extLst>
          </p:cNvPr>
          <p:cNvSpPr/>
          <p:nvPr/>
        </p:nvSpPr>
        <p:spPr>
          <a:xfrm>
            <a:off x="776835" y="2581359"/>
            <a:ext cx="3811349" cy="2646096"/>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33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7779702" cy="1115925"/>
          </a:xfrm>
        </p:spPr>
        <p:txBody>
          <a:bodyPr/>
          <a:lstStyle/>
          <a:p>
            <a:r>
              <a:rPr lang="en-GB" dirty="0"/>
              <a:t>What are some STEM activities? </a:t>
            </a:r>
            <a:br>
              <a:rPr lang="en-GB" dirty="0"/>
            </a:br>
            <a:r>
              <a:rPr lang="en-GB" sz="1500" dirty="0">
                <a:latin typeface="Arial" panose="020B0604020202020204" pitchFamily="34" charset="0"/>
                <a:cs typeface="Arial" panose="020B0604020202020204" pitchFamily="34" charset="0"/>
              </a:rPr>
              <a:t>2. Generation and analysis of data</a:t>
            </a:r>
            <a:endParaRPr lang="en-US" sz="15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
          </p:nvPr>
        </p:nvSpPr>
        <p:spPr/>
        <p:txBody>
          <a:bodyPr/>
          <a:lstStyle/>
          <a:p>
            <a:fld id="{DDBE135E-2566-4748-853C-8A3B78F0FB00}" type="slidenum">
              <a:rPr lang="en-GB" smtClean="0"/>
              <a:pPr/>
              <a:t>14</a:t>
            </a:fld>
            <a:endParaRPr lang="en-GB" dirty="0"/>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Exploring Science – The S in STEM</a:t>
            </a:r>
            <a:endParaRPr lang="en-US" spc="0" dirty="0">
              <a:solidFill>
                <a:schemeClr val="bg2"/>
              </a:solidFill>
            </a:endParaRPr>
          </a:p>
        </p:txBody>
      </p:sp>
      <p:pic>
        <p:nvPicPr>
          <p:cNvPr id="7" name="Picture 6">
            <a:extLst>
              <a:ext uri="{FF2B5EF4-FFF2-40B4-BE49-F238E27FC236}">
                <a16:creationId xmlns:a16="http://schemas.microsoft.com/office/drawing/2014/main" id="{D694BCEC-620C-CE4D-B082-A64FEF4132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67290" y="1433387"/>
            <a:ext cx="2678554" cy="4530745"/>
          </a:xfrm>
          <a:prstGeom prst="rect">
            <a:avLst/>
          </a:prstGeom>
        </p:spPr>
      </p:pic>
      <p:sp>
        <p:nvSpPr>
          <p:cNvPr id="12" name="Rectangle 11">
            <a:extLst>
              <a:ext uri="{FF2B5EF4-FFF2-40B4-BE49-F238E27FC236}">
                <a16:creationId xmlns:a16="http://schemas.microsoft.com/office/drawing/2014/main" id="{9EB16286-301A-644F-9D46-5F3CB2545A4E}"/>
              </a:ext>
            </a:extLst>
          </p:cNvPr>
          <p:cNvSpPr/>
          <p:nvPr/>
        </p:nvSpPr>
        <p:spPr>
          <a:xfrm>
            <a:off x="3765396" y="3688685"/>
            <a:ext cx="1385538" cy="30851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rPr>
              <a:t>Investigation</a:t>
            </a:r>
          </a:p>
        </p:txBody>
      </p:sp>
      <p:sp>
        <p:nvSpPr>
          <p:cNvPr id="15" name="Rectangle 14">
            <a:extLst>
              <a:ext uri="{FF2B5EF4-FFF2-40B4-BE49-F238E27FC236}">
                <a16:creationId xmlns:a16="http://schemas.microsoft.com/office/drawing/2014/main" id="{8D6A5EC1-733F-B943-99F5-35D4E16CE85A}"/>
              </a:ext>
            </a:extLst>
          </p:cNvPr>
          <p:cNvSpPr/>
          <p:nvPr/>
        </p:nvSpPr>
        <p:spPr>
          <a:xfrm>
            <a:off x="2342844" y="3705014"/>
            <a:ext cx="1020532" cy="29219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5B50D73-C940-4A44-83C8-A185B271EC84}"/>
              </a:ext>
            </a:extLst>
          </p:cNvPr>
          <p:cNvSpPr/>
          <p:nvPr/>
        </p:nvSpPr>
        <p:spPr>
          <a:xfrm rot="18926098">
            <a:off x="4259826" y="4868367"/>
            <a:ext cx="399580" cy="39693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91506EEF-E352-2241-92B0-9D911DC4A649}"/>
              </a:ext>
            </a:extLst>
          </p:cNvPr>
          <p:cNvSpPr/>
          <p:nvPr/>
        </p:nvSpPr>
        <p:spPr>
          <a:xfrm flipV="1">
            <a:off x="4555983" y="5349716"/>
            <a:ext cx="333214" cy="851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1D17A64-E831-584F-8F52-B82E73B04034}"/>
              </a:ext>
            </a:extLst>
          </p:cNvPr>
          <p:cNvSpPr/>
          <p:nvPr/>
        </p:nvSpPr>
        <p:spPr>
          <a:xfrm flipV="1">
            <a:off x="3825480" y="4907475"/>
            <a:ext cx="333214" cy="851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516EA9B-3D02-6E44-BA27-40B6815C738D}"/>
              </a:ext>
            </a:extLst>
          </p:cNvPr>
          <p:cNvSpPr/>
          <p:nvPr/>
        </p:nvSpPr>
        <p:spPr>
          <a:xfrm>
            <a:off x="3765396" y="1506573"/>
            <a:ext cx="1385538" cy="30851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rPr>
              <a:t>Observation</a:t>
            </a:r>
          </a:p>
        </p:txBody>
      </p:sp>
      <p:sp>
        <p:nvSpPr>
          <p:cNvPr id="21" name="Rectangle 20">
            <a:extLst>
              <a:ext uri="{FF2B5EF4-FFF2-40B4-BE49-F238E27FC236}">
                <a16:creationId xmlns:a16="http://schemas.microsoft.com/office/drawing/2014/main" id="{EBC61146-B48C-EF49-980A-EBBDBE0C5F2D}"/>
              </a:ext>
            </a:extLst>
          </p:cNvPr>
          <p:cNvSpPr/>
          <p:nvPr/>
        </p:nvSpPr>
        <p:spPr>
          <a:xfrm>
            <a:off x="3765396" y="2054217"/>
            <a:ext cx="1385538" cy="30851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rPr>
              <a:t>Question</a:t>
            </a:r>
          </a:p>
        </p:txBody>
      </p:sp>
      <p:sp>
        <p:nvSpPr>
          <p:cNvPr id="22" name="Rectangle 21">
            <a:extLst>
              <a:ext uri="{FF2B5EF4-FFF2-40B4-BE49-F238E27FC236}">
                <a16:creationId xmlns:a16="http://schemas.microsoft.com/office/drawing/2014/main" id="{F3690CB8-B12B-154A-A389-540EE29BCC03}"/>
              </a:ext>
            </a:extLst>
          </p:cNvPr>
          <p:cNvSpPr/>
          <p:nvPr/>
        </p:nvSpPr>
        <p:spPr>
          <a:xfrm>
            <a:off x="3765396" y="2597545"/>
            <a:ext cx="1385538" cy="30851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rPr>
              <a:t>Hypothesis</a:t>
            </a:r>
          </a:p>
        </p:txBody>
      </p:sp>
      <p:sp>
        <p:nvSpPr>
          <p:cNvPr id="23" name="Rectangle 22">
            <a:extLst>
              <a:ext uri="{FF2B5EF4-FFF2-40B4-BE49-F238E27FC236}">
                <a16:creationId xmlns:a16="http://schemas.microsoft.com/office/drawing/2014/main" id="{B411B112-C644-834A-BC88-D1EBA22A3C09}"/>
              </a:ext>
            </a:extLst>
          </p:cNvPr>
          <p:cNvSpPr/>
          <p:nvPr/>
        </p:nvSpPr>
        <p:spPr>
          <a:xfrm>
            <a:off x="3765396" y="3142446"/>
            <a:ext cx="1385538" cy="30851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rPr>
              <a:t>Prediction</a:t>
            </a:r>
          </a:p>
        </p:txBody>
      </p:sp>
      <p:sp>
        <p:nvSpPr>
          <p:cNvPr id="24" name="Rectangle 23">
            <a:extLst>
              <a:ext uri="{FF2B5EF4-FFF2-40B4-BE49-F238E27FC236}">
                <a16:creationId xmlns:a16="http://schemas.microsoft.com/office/drawing/2014/main" id="{46D8F308-0AB0-294F-A154-62537B097B6E}"/>
              </a:ext>
            </a:extLst>
          </p:cNvPr>
          <p:cNvSpPr/>
          <p:nvPr/>
        </p:nvSpPr>
        <p:spPr>
          <a:xfrm>
            <a:off x="3765396" y="4235750"/>
            <a:ext cx="1385538" cy="30851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rPr>
              <a:t>Data</a:t>
            </a:r>
          </a:p>
        </p:txBody>
      </p:sp>
      <p:sp>
        <p:nvSpPr>
          <p:cNvPr id="25" name="Rectangle 24">
            <a:extLst>
              <a:ext uri="{FF2B5EF4-FFF2-40B4-BE49-F238E27FC236}">
                <a16:creationId xmlns:a16="http://schemas.microsoft.com/office/drawing/2014/main" id="{D4752FBA-72B2-2E49-A1B0-A17D15F3B310}"/>
              </a:ext>
            </a:extLst>
          </p:cNvPr>
          <p:cNvSpPr/>
          <p:nvPr/>
        </p:nvSpPr>
        <p:spPr>
          <a:xfrm>
            <a:off x="3765396" y="5589399"/>
            <a:ext cx="1385538" cy="30851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tx1"/>
                </a:solidFill>
              </a:rPr>
              <a:t>Hypothesis</a:t>
            </a:r>
            <a:r>
              <a:rPr lang="en-US" sz="1000" dirty="0"/>
              <a:t>  supported</a:t>
            </a:r>
          </a:p>
        </p:txBody>
      </p:sp>
      <p:sp>
        <p:nvSpPr>
          <p:cNvPr id="3" name="TextBox 2">
            <a:extLst>
              <a:ext uri="{FF2B5EF4-FFF2-40B4-BE49-F238E27FC236}">
                <a16:creationId xmlns:a16="http://schemas.microsoft.com/office/drawing/2014/main" id="{61A29A02-6C75-5E4B-B473-039A042022F4}"/>
              </a:ext>
            </a:extLst>
          </p:cNvPr>
          <p:cNvSpPr txBox="1"/>
          <p:nvPr/>
        </p:nvSpPr>
        <p:spPr>
          <a:xfrm>
            <a:off x="4792093" y="4826555"/>
            <a:ext cx="1967364" cy="461665"/>
          </a:xfrm>
          <a:prstGeom prst="rect">
            <a:avLst/>
          </a:prstGeom>
          <a:noFill/>
        </p:spPr>
        <p:txBody>
          <a:bodyPr wrap="square" lIns="0" tIns="0" rIns="0" bIns="0" rtlCol="0">
            <a:spAutoFit/>
          </a:bodyPr>
          <a:lstStyle/>
          <a:p>
            <a:r>
              <a:rPr lang="en-US" sz="1500" dirty="0"/>
              <a:t>Does the data match the prediction?</a:t>
            </a:r>
          </a:p>
        </p:txBody>
      </p:sp>
      <p:sp>
        <p:nvSpPr>
          <p:cNvPr id="33" name="TextBox 32">
            <a:extLst>
              <a:ext uri="{FF2B5EF4-FFF2-40B4-BE49-F238E27FC236}">
                <a16:creationId xmlns:a16="http://schemas.microsoft.com/office/drawing/2014/main" id="{10049CD8-CB7B-A145-AA3F-328E327524D6}"/>
              </a:ext>
            </a:extLst>
          </p:cNvPr>
          <p:cNvSpPr txBox="1"/>
          <p:nvPr/>
        </p:nvSpPr>
        <p:spPr>
          <a:xfrm>
            <a:off x="2095837" y="3811349"/>
            <a:ext cx="65" cy="184666"/>
          </a:xfrm>
          <a:prstGeom prst="rect">
            <a:avLst/>
          </a:prstGeom>
          <a:noFill/>
        </p:spPr>
        <p:txBody>
          <a:bodyPr wrap="none" lIns="0" tIns="0" rIns="0" bIns="0" rtlCol="0">
            <a:spAutoFit/>
          </a:bodyPr>
          <a:lstStyle/>
          <a:p>
            <a:endParaRPr lang="en-US" sz="1200" dirty="0">
              <a:solidFill>
                <a:schemeClr val="tx2"/>
              </a:solidFill>
            </a:endParaRPr>
          </a:p>
        </p:txBody>
      </p:sp>
      <p:pic>
        <p:nvPicPr>
          <p:cNvPr id="8" name="Picture 7">
            <a:extLst>
              <a:ext uri="{FF2B5EF4-FFF2-40B4-BE49-F238E27FC236}">
                <a16:creationId xmlns:a16="http://schemas.microsoft.com/office/drawing/2014/main" id="{26AB83F3-AADF-2245-8A75-D90AF5466C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54391" y="3260034"/>
            <a:ext cx="1220176" cy="1212550"/>
          </a:xfrm>
          <a:prstGeom prst="rect">
            <a:avLst/>
          </a:prstGeom>
        </p:spPr>
      </p:pic>
    </p:spTree>
    <p:extLst>
      <p:ext uri="{BB962C8B-B14F-4D97-AF65-F5344CB8AC3E}">
        <p14:creationId xmlns:p14="http://schemas.microsoft.com/office/powerpoint/2010/main" val="121704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1" nodeType="clickEffect">
                                  <p:stCondLst>
                                    <p:cond delay="0"/>
                                  </p:stCondLst>
                                  <p:childTnLst>
                                    <p:animClr clrSpc="rgb" dir="cw">
                                      <p:cBhvr>
                                        <p:cTn id="6" dur="2000" fill="hold"/>
                                        <p:tgtEl>
                                          <p:spTgt spid="12"/>
                                        </p:tgtEl>
                                        <p:attrNameLst>
                                          <p:attrName>fillcolor</p:attrName>
                                        </p:attrNameLst>
                                      </p:cBhvr>
                                      <p:to>
                                        <a:schemeClr val="tx1"/>
                                      </p:to>
                                    </p:animClr>
                                    <p:set>
                                      <p:cBhvr>
                                        <p:cTn id="7" dur="2000" fill="hold"/>
                                        <p:tgtEl>
                                          <p:spTgt spid="12"/>
                                        </p:tgtEl>
                                        <p:attrNameLst>
                                          <p:attrName>fill.type</p:attrName>
                                        </p:attrNameLst>
                                      </p:cBhvr>
                                      <p:to>
                                        <p:strVal val="solid"/>
                                      </p:to>
                                    </p:set>
                                    <p:set>
                                      <p:cBhvr>
                                        <p:cTn id="8" dur="2000" fill="hold"/>
                                        <p:tgtEl>
                                          <p:spTgt spid="12"/>
                                        </p:tgtEl>
                                        <p:attrNameLst>
                                          <p:attrName>fill.on</p:attrName>
                                        </p:attrNameLst>
                                      </p:cBhvr>
                                      <p:to>
                                        <p:strVal val="true"/>
                                      </p:to>
                                    </p:set>
                                  </p:childTnLst>
                                </p:cTn>
                              </p:par>
                              <p:par>
                                <p:cTn id="9" presetID="3" presetClass="emph" presetSubtype="2" fill="hold" grpId="2" nodeType="withEffect">
                                  <p:stCondLst>
                                    <p:cond delay="0"/>
                                  </p:stCondLst>
                                  <p:childTnLst>
                                    <p:animClr clrSpc="rgb" dir="cw">
                                      <p:cBhvr override="childStyle">
                                        <p:cTn id="10" dur="2000" fill="hold"/>
                                        <p:tgtEl>
                                          <p:spTgt spid="12"/>
                                        </p:tgtEl>
                                        <p:attrNameLst>
                                          <p:attrName>style.color</p:attrName>
                                        </p:attrNameLst>
                                      </p:cBhvr>
                                      <p:to>
                                        <a:srgbClr val="D4EBE4"/>
                                      </p:to>
                                    </p:animClr>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animBg="1"/>
      <p:bldP spid="12" grpId="2"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7779702" cy="1115925"/>
          </a:xfrm>
        </p:spPr>
        <p:txBody>
          <a:bodyPr/>
          <a:lstStyle/>
          <a:p>
            <a:r>
              <a:rPr lang="en-GB" dirty="0"/>
              <a:t>What are some STEM activities? </a:t>
            </a:r>
            <a:br>
              <a:rPr lang="en-GB" dirty="0"/>
            </a:br>
            <a:r>
              <a:rPr lang="en-GB" sz="1500" dirty="0">
                <a:latin typeface="Arial" panose="020B0604020202020204" pitchFamily="34" charset="0"/>
                <a:cs typeface="Arial" panose="020B0604020202020204" pitchFamily="34" charset="0"/>
              </a:rPr>
              <a:t>2. Generation and analysis of data</a:t>
            </a:r>
            <a:endParaRPr lang="en-US" sz="15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
          </p:nvPr>
        </p:nvSpPr>
        <p:spPr/>
        <p:txBody>
          <a:bodyPr/>
          <a:lstStyle/>
          <a:p>
            <a:fld id="{DDBE135E-2566-4748-853C-8A3B78F0FB00}" type="slidenum">
              <a:rPr lang="en-GB" smtClean="0"/>
              <a:pPr/>
              <a:t>15</a:t>
            </a:fld>
            <a:endParaRPr lang="en-GB" dirty="0"/>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Exploring Science – The S in STEM</a:t>
            </a:r>
            <a:endParaRPr lang="en-US" spc="0" dirty="0">
              <a:solidFill>
                <a:schemeClr val="bg2"/>
              </a:solidFill>
            </a:endParaRPr>
          </a:p>
        </p:txBody>
      </p:sp>
      <p:pic>
        <p:nvPicPr>
          <p:cNvPr id="6" name="Lego_chemist.mov">
            <a:hlinkClick r:id="" action="ppaction://media"/>
            <a:extLst>
              <a:ext uri="{FF2B5EF4-FFF2-40B4-BE49-F238E27FC236}">
                <a16:creationId xmlns:a16="http://schemas.microsoft.com/office/drawing/2014/main" id="{324B7A13-B6CE-6046-83DC-AC7D4160F01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6548" r="17433" b="9002"/>
          <a:stretch/>
        </p:blipFill>
        <p:spPr>
          <a:xfrm>
            <a:off x="1376140" y="1533525"/>
            <a:ext cx="5599194" cy="4341294"/>
          </a:xfrm>
          <a:prstGeom prst="rect">
            <a:avLst/>
          </a:prstGeom>
        </p:spPr>
      </p:pic>
    </p:spTree>
    <p:extLst>
      <p:ext uri="{BB962C8B-B14F-4D97-AF65-F5344CB8AC3E}">
        <p14:creationId xmlns:p14="http://schemas.microsoft.com/office/powerpoint/2010/main" val="126046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0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video>
              <p:cMediaNode vol="80000">
                <p:cTn id="16" fill="hold" display="0">
                  <p:stCondLst>
                    <p:cond delay="indefinite"/>
                  </p:st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7779702" cy="1115925"/>
          </a:xfrm>
        </p:spPr>
        <p:txBody>
          <a:bodyPr/>
          <a:lstStyle/>
          <a:p>
            <a:r>
              <a:rPr lang="en-GB" dirty="0"/>
              <a:t>What are some STEM activities? </a:t>
            </a:r>
            <a:br>
              <a:rPr lang="en-GB" dirty="0"/>
            </a:br>
            <a:r>
              <a:rPr lang="en-GB" sz="1500" dirty="0">
                <a:latin typeface="Arial" panose="020B0604020202020204" pitchFamily="34" charset="0"/>
                <a:cs typeface="Arial" panose="020B0604020202020204" pitchFamily="34" charset="0"/>
              </a:rPr>
              <a:t>2. Generation and analysis of data</a:t>
            </a:r>
            <a:endParaRPr lang="en-US" sz="15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
          </p:nvPr>
        </p:nvSpPr>
        <p:spPr/>
        <p:txBody>
          <a:bodyPr/>
          <a:lstStyle/>
          <a:p>
            <a:fld id="{DDBE135E-2566-4748-853C-8A3B78F0FB00}" type="slidenum">
              <a:rPr lang="en-GB" smtClean="0"/>
              <a:pPr/>
              <a:t>16</a:t>
            </a:fld>
            <a:endParaRPr lang="en-GB" dirty="0"/>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Exploring Science – The S in STEM</a:t>
            </a:r>
            <a:endParaRPr lang="en-US" spc="0" dirty="0">
              <a:solidFill>
                <a:schemeClr val="bg2"/>
              </a:solidFill>
            </a:endParaRPr>
          </a:p>
        </p:txBody>
      </p:sp>
      <p:pic>
        <p:nvPicPr>
          <p:cNvPr id="3" name="Lego_paleontologist.mov">
            <a:hlinkClick r:id="" action="ppaction://media"/>
            <a:extLst>
              <a:ext uri="{FF2B5EF4-FFF2-40B4-BE49-F238E27FC236}">
                <a16:creationId xmlns:a16="http://schemas.microsoft.com/office/drawing/2014/main" id="{406C69E1-0FBD-0947-A38E-D808329AAEB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1860" r="17296" b="819"/>
          <a:stretch/>
        </p:blipFill>
        <p:spPr>
          <a:xfrm>
            <a:off x="1391830" y="1458029"/>
            <a:ext cx="5680609" cy="4473434"/>
          </a:xfrm>
          <a:prstGeom prst="rect">
            <a:avLst/>
          </a:prstGeom>
        </p:spPr>
      </p:pic>
    </p:spTree>
    <p:extLst>
      <p:ext uri="{BB962C8B-B14F-4D97-AF65-F5344CB8AC3E}">
        <p14:creationId xmlns:p14="http://schemas.microsoft.com/office/powerpoint/2010/main" val="256385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7779702" cy="1115925"/>
          </a:xfrm>
        </p:spPr>
        <p:txBody>
          <a:bodyPr/>
          <a:lstStyle/>
          <a:p>
            <a:r>
              <a:rPr lang="en-GB" dirty="0"/>
              <a:t>What are some STEM activities? </a:t>
            </a:r>
            <a:br>
              <a:rPr lang="en-GB" dirty="0"/>
            </a:br>
            <a:r>
              <a:rPr lang="en-GB" sz="1500" dirty="0">
                <a:latin typeface="Arial" panose="020B0604020202020204" pitchFamily="34" charset="0"/>
                <a:cs typeface="Arial" panose="020B0604020202020204" pitchFamily="34" charset="0"/>
              </a:rPr>
              <a:t>2. Generation and analysis of data</a:t>
            </a:r>
            <a:endParaRPr lang="en-US" sz="15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
          </p:nvPr>
        </p:nvSpPr>
        <p:spPr/>
        <p:txBody>
          <a:bodyPr/>
          <a:lstStyle/>
          <a:p>
            <a:fld id="{DDBE135E-2566-4748-853C-8A3B78F0FB00}" type="slidenum">
              <a:rPr lang="en-GB" smtClean="0"/>
              <a:pPr/>
              <a:t>17</a:t>
            </a:fld>
            <a:endParaRPr lang="en-GB" dirty="0"/>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Exploring Science – The S in STEM</a:t>
            </a:r>
            <a:endParaRPr lang="en-US" spc="0" dirty="0">
              <a:solidFill>
                <a:schemeClr val="bg2"/>
              </a:solidFill>
            </a:endParaRPr>
          </a:p>
        </p:txBody>
      </p:sp>
      <p:pic>
        <p:nvPicPr>
          <p:cNvPr id="6" name="Lego_astronomer.mov">
            <a:hlinkClick r:id="" action="ppaction://media"/>
            <a:extLst>
              <a:ext uri="{FF2B5EF4-FFF2-40B4-BE49-F238E27FC236}">
                <a16:creationId xmlns:a16="http://schemas.microsoft.com/office/drawing/2014/main" id="{3FC1ED0D-42CC-C742-BC4C-6C6782A2214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5220" t="12212" r="22658" b="833"/>
          <a:stretch/>
        </p:blipFill>
        <p:spPr>
          <a:xfrm>
            <a:off x="1391830" y="1463846"/>
            <a:ext cx="5680609" cy="4472560"/>
          </a:xfrm>
          <a:prstGeom prst="rect">
            <a:avLst/>
          </a:prstGeom>
        </p:spPr>
      </p:pic>
    </p:spTree>
    <p:extLst>
      <p:ext uri="{BB962C8B-B14F-4D97-AF65-F5344CB8AC3E}">
        <p14:creationId xmlns:p14="http://schemas.microsoft.com/office/powerpoint/2010/main" val="171769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7779702" cy="1115925"/>
          </a:xfrm>
        </p:spPr>
        <p:txBody>
          <a:bodyPr/>
          <a:lstStyle/>
          <a:p>
            <a:r>
              <a:rPr lang="en-GB" dirty="0"/>
              <a:t>What are some STEM activities? </a:t>
            </a:r>
            <a:br>
              <a:rPr lang="en-GB" dirty="0"/>
            </a:br>
            <a:r>
              <a:rPr lang="en-GB" sz="1500" dirty="0">
                <a:latin typeface="Arial" panose="020B0604020202020204" pitchFamily="34" charset="0"/>
                <a:cs typeface="Arial" panose="020B0604020202020204" pitchFamily="34" charset="0"/>
              </a:rPr>
              <a:t>2. Generation and analysis of data</a:t>
            </a:r>
            <a:endParaRPr lang="en-US" sz="15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
          </p:nvPr>
        </p:nvSpPr>
        <p:spPr/>
        <p:txBody>
          <a:bodyPr/>
          <a:lstStyle/>
          <a:p>
            <a:fld id="{DDBE135E-2566-4748-853C-8A3B78F0FB00}" type="slidenum">
              <a:rPr lang="en-GB" smtClean="0"/>
              <a:pPr/>
              <a:t>18</a:t>
            </a:fld>
            <a:endParaRPr lang="en-GB" dirty="0"/>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Exploring Science – The S in STEM</a:t>
            </a:r>
            <a:endParaRPr lang="en-US" spc="0" dirty="0">
              <a:solidFill>
                <a:schemeClr val="bg2"/>
              </a:solidFill>
            </a:endParaRPr>
          </a:p>
        </p:txBody>
      </p:sp>
      <p:pic>
        <p:nvPicPr>
          <p:cNvPr id="8" name="Picture 7">
            <a:extLst>
              <a:ext uri="{FF2B5EF4-FFF2-40B4-BE49-F238E27FC236}">
                <a16:creationId xmlns:a16="http://schemas.microsoft.com/office/drawing/2014/main" id="{EB8AF145-BF0A-9E41-9217-FC7D1D2FADAA}"/>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a:stretch/>
        </p:blipFill>
        <p:spPr>
          <a:xfrm>
            <a:off x="2277992" y="1424197"/>
            <a:ext cx="4094571" cy="4928347"/>
          </a:xfrm>
          <a:prstGeom prst="rect">
            <a:avLst/>
          </a:prstGeom>
        </p:spPr>
      </p:pic>
      <p:sp>
        <p:nvSpPr>
          <p:cNvPr id="9" name="TextBox 8">
            <a:extLst>
              <a:ext uri="{FF2B5EF4-FFF2-40B4-BE49-F238E27FC236}">
                <a16:creationId xmlns:a16="http://schemas.microsoft.com/office/drawing/2014/main" id="{2C7C8266-34CF-1C4D-BF42-22C80C7CD04F}"/>
              </a:ext>
            </a:extLst>
          </p:cNvPr>
          <p:cNvSpPr txBox="1"/>
          <p:nvPr/>
        </p:nvSpPr>
        <p:spPr>
          <a:xfrm flipH="1">
            <a:off x="5033246" y="1424196"/>
            <a:ext cx="3609047" cy="3046988"/>
          </a:xfrm>
          <a:prstGeom prst="rect">
            <a:avLst/>
          </a:prstGeom>
          <a:noFill/>
        </p:spPr>
        <p:txBody>
          <a:bodyPr wrap="square" lIns="0" tIns="0" rIns="0" bIns="0" rtlCol="0">
            <a:spAutoFit/>
          </a:bodyPr>
          <a:lstStyle/>
          <a:p>
            <a:r>
              <a:rPr lang="en-US" b="1" dirty="0"/>
              <a:t>Your mission: </a:t>
            </a:r>
          </a:p>
          <a:p>
            <a:endParaRPr lang="en-US" dirty="0"/>
          </a:p>
          <a:p>
            <a:r>
              <a:rPr lang="en-US" dirty="0"/>
              <a:t>To come up with a hypothesis for what is inside your mystery tube and how the strings are connected. </a:t>
            </a:r>
          </a:p>
          <a:p>
            <a:endParaRPr lang="en-US" dirty="0">
              <a:solidFill>
                <a:schemeClr val="tx2"/>
              </a:solidFill>
            </a:endParaRPr>
          </a:p>
          <a:p>
            <a:r>
              <a:rPr lang="en-US" b="1" dirty="0">
                <a:solidFill>
                  <a:schemeClr val="tx2"/>
                </a:solidFill>
              </a:rPr>
              <a:t>Rules:</a:t>
            </a:r>
          </a:p>
          <a:p>
            <a:endParaRPr lang="en-US" dirty="0">
              <a:solidFill>
                <a:schemeClr val="tx2"/>
              </a:solidFill>
            </a:endParaRPr>
          </a:p>
          <a:p>
            <a:r>
              <a:rPr lang="en-US" dirty="0">
                <a:solidFill>
                  <a:schemeClr val="tx2"/>
                </a:solidFill>
              </a:rPr>
              <a:t>1 – You may not open the tube. </a:t>
            </a:r>
          </a:p>
          <a:p>
            <a:endParaRPr lang="en-US" dirty="0">
              <a:solidFill>
                <a:schemeClr val="tx2"/>
              </a:solidFill>
            </a:endParaRPr>
          </a:p>
          <a:p>
            <a:r>
              <a:rPr lang="en-US" dirty="0">
                <a:solidFill>
                  <a:schemeClr val="tx2"/>
                </a:solidFill>
              </a:rPr>
              <a:t>2 – You may not damage the tube. </a:t>
            </a:r>
          </a:p>
        </p:txBody>
      </p:sp>
    </p:spTree>
    <p:extLst>
      <p:ext uri="{BB962C8B-B14F-4D97-AF65-F5344CB8AC3E}">
        <p14:creationId xmlns:p14="http://schemas.microsoft.com/office/powerpoint/2010/main" val="240230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3.33333E-6 1.85185E-6 L -0.19775 -0.00162 " pathEditMode="relative" rAng="0" ptsTypes="AA">
                                      <p:cBhvr>
                                        <p:cTn id="10" dur="2000" fill="hold"/>
                                        <p:tgtEl>
                                          <p:spTgt spid="8"/>
                                        </p:tgtEl>
                                        <p:attrNameLst>
                                          <p:attrName>ppt_x</p:attrName>
                                          <p:attrName>ppt_y</p:attrName>
                                        </p:attrNameLst>
                                      </p:cBhvr>
                                      <p:rCtr x="-9896" y="-93"/>
                                    </p:animMotion>
                                  </p:childTnLst>
                                </p:cTn>
                              </p:par>
                            </p:childTnLst>
                          </p:cTn>
                        </p:par>
                        <p:par>
                          <p:cTn id="11" fill="hold">
                            <p:stCondLst>
                              <p:cond delay="2000"/>
                            </p:stCondLst>
                            <p:childTnLst>
                              <p:par>
                                <p:cTn id="12" presetID="1" presetClass="entr" presetSubtype="0" fill="hold" grpId="0" nodeType="afterEffect">
                                  <p:stCondLst>
                                    <p:cond delay="10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7779702" cy="1115925"/>
          </a:xfrm>
        </p:spPr>
        <p:txBody>
          <a:bodyPr/>
          <a:lstStyle/>
          <a:p>
            <a:r>
              <a:rPr lang="en-GB" dirty="0"/>
              <a:t>What are some STEM activities? </a:t>
            </a:r>
            <a:br>
              <a:rPr lang="en-GB" dirty="0"/>
            </a:br>
            <a:r>
              <a:rPr lang="en-GB" sz="1500" dirty="0">
                <a:latin typeface="Arial" panose="020B0604020202020204" pitchFamily="34" charset="0"/>
                <a:cs typeface="Arial" panose="020B0604020202020204" pitchFamily="34" charset="0"/>
              </a:rPr>
              <a:t>2. Generation and analysis of data</a:t>
            </a:r>
            <a:endParaRPr lang="en-US" sz="15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
          </p:nvPr>
        </p:nvSpPr>
        <p:spPr/>
        <p:txBody>
          <a:bodyPr/>
          <a:lstStyle/>
          <a:p>
            <a:fld id="{DDBE135E-2566-4748-853C-8A3B78F0FB00}" type="slidenum">
              <a:rPr lang="en-GB" smtClean="0"/>
              <a:pPr/>
              <a:t>19</a:t>
            </a:fld>
            <a:endParaRPr lang="en-GB" dirty="0"/>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Exploring Science – The S in STEM</a:t>
            </a:r>
            <a:endParaRPr lang="en-US" spc="0" dirty="0">
              <a:solidFill>
                <a:schemeClr val="bg2"/>
              </a:solidFill>
            </a:endParaRPr>
          </a:p>
        </p:txBody>
      </p:sp>
      <p:pic>
        <p:nvPicPr>
          <p:cNvPr id="8" name="Picture 7">
            <a:extLst>
              <a:ext uri="{FF2B5EF4-FFF2-40B4-BE49-F238E27FC236}">
                <a16:creationId xmlns:a16="http://schemas.microsoft.com/office/drawing/2014/main" id="{EB8AF145-BF0A-9E41-9217-FC7D1D2FADAA}"/>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a:stretch/>
        </p:blipFill>
        <p:spPr>
          <a:xfrm>
            <a:off x="541338" y="1424196"/>
            <a:ext cx="4094571" cy="4928347"/>
          </a:xfrm>
          <a:prstGeom prst="rect">
            <a:avLst/>
          </a:prstGeom>
        </p:spPr>
      </p:pic>
      <p:sp>
        <p:nvSpPr>
          <p:cNvPr id="9" name="TextBox 8">
            <a:extLst>
              <a:ext uri="{FF2B5EF4-FFF2-40B4-BE49-F238E27FC236}">
                <a16:creationId xmlns:a16="http://schemas.microsoft.com/office/drawing/2014/main" id="{2C7C8266-34CF-1C4D-BF42-22C80C7CD04F}"/>
              </a:ext>
            </a:extLst>
          </p:cNvPr>
          <p:cNvSpPr txBox="1"/>
          <p:nvPr/>
        </p:nvSpPr>
        <p:spPr>
          <a:xfrm flipH="1">
            <a:off x="5033246" y="1424196"/>
            <a:ext cx="3609047" cy="2769989"/>
          </a:xfrm>
          <a:prstGeom prst="rect">
            <a:avLst/>
          </a:prstGeom>
          <a:noFill/>
        </p:spPr>
        <p:txBody>
          <a:bodyPr wrap="square" lIns="0" tIns="0" rIns="0" bIns="0" rtlCol="0">
            <a:spAutoFit/>
          </a:bodyPr>
          <a:lstStyle/>
          <a:p>
            <a:r>
              <a:rPr lang="en-US" b="1" dirty="0"/>
              <a:t>Your mission: </a:t>
            </a:r>
          </a:p>
          <a:p>
            <a:endParaRPr lang="en-US" dirty="0"/>
          </a:p>
          <a:p>
            <a:r>
              <a:rPr lang="en-US" dirty="0"/>
              <a:t>To build a model that can explain how your mystery tube works. </a:t>
            </a:r>
          </a:p>
          <a:p>
            <a:endParaRPr lang="en-US" dirty="0">
              <a:solidFill>
                <a:schemeClr val="tx2"/>
              </a:solidFill>
            </a:endParaRPr>
          </a:p>
          <a:p>
            <a:r>
              <a:rPr lang="en-US" b="1" dirty="0">
                <a:solidFill>
                  <a:schemeClr val="tx2"/>
                </a:solidFill>
              </a:rPr>
              <a:t>Rules:</a:t>
            </a:r>
          </a:p>
          <a:p>
            <a:endParaRPr lang="en-US" dirty="0">
              <a:solidFill>
                <a:schemeClr val="tx2"/>
              </a:solidFill>
            </a:endParaRPr>
          </a:p>
          <a:p>
            <a:r>
              <a:rPr lang="en-US" dirty="0">
                <a:solidFill>
                  <a:schemeClr val="tx2"/>
                </a:solidFill>
              </a:rPr>
              <a:t>1 – You may not open the tube. </a:t>
            </a:r>
          </a:p>
          <a:p>
            <a:endParaRPr lang="en-US" dirty="0">
              <a:solidFill>
                <a:schemeClr val="tx2"/>
              </a:solidFill>
            </a:endParaRPr>
          </a:p>
          <a:p>
            <a:r>
              <a:rPr lang="en-US" dirty="0">
                <a:solidFill>
                  <a:schemeClr val="tx2"/>
                </a:solidFill>
              </a:rPr>
              <a:t>2 – You may not damage the tube. </a:t>
            </a:r>
          </a:p>
        </p:txBody>
      </p:sp>
    </p:spTree>
    <p:extLst>
      <p:ext uri="{BB962C8B-B14F-4D97-AF65-F5344CB8AC3E}">
        <p14:creationId xmlns:p14="http://schemas.microsoft.com/office/powerpoint/2010/main" val="313318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GB" dirty="0"/>
              <a:t>Exploring Science</a:t>
            </a:r>
            <a:br>
              <a:rPr lang="en-GB" dirty="0"/>
            </a:br>
            <a:r>
              <a:rPr lang="en-GB" dirty="0"/>
              <a:t>—</a:t>
            </a:r>
            <a:br>
              <a:rPr lang="en-GB" dirty="0"/>
            </a:br>
            <a:r>
              <a:rPr lang="en-GB" dirty="0"/>
              <a:t>The S in STEM</a:t>
            </a:r>
            <a:endParaRPr lang="en-US" dirty="0"/>
          </a:p>
        </p:txBody>
      </p:sp>
      <p:sp>
        <p:nvSpPr>
          <p:cNvPr id="3" name="Subtitle 2"/>
          <p:cNvSpPr>
            <a:spLocks noGrp="1"/>
          </p:cNvSpPr>
          <p:nvPr>
            <p:ph type="subTitle" idx="1"/>
          </p:nvPr>
        </p:nvSpPr>
        <p:spPr/>
        <p:txBody>
          <a:bodyPr/>
          <a:lstStyle/>
          <a:p>
            <a:r>
              <a:rPr lang="en-GB" dirty="0"/>
              <a:t>Mark Levesley</a:t>
            </a:r>
          </a:p>
          <a:p>
            <a:endParaRPr lang="en-GB" dirty="0"/>
          </a:p>
          <a:p>
            <a:r>
              <a:rPr lang="en-GB" dirty="0"/>
              <a:t>Freelance </a:t>
            </a:r>
          </a:p>
          <a:p>
            <a:r>
              <a:rPr lang="en-GB" dirty="0"/>
              <a:t>science education writer</a:t>
            </a:r>
            <a:endParaRPr lang="en-US" dirty="0"/>
          </a:p>
        </p:txBody>
      </p:sp>
      <p:sp>
        <p:nvSpPr>
          <p:cNvPr id="4" name="Text Placeholder 3"/>
          <p:cNvSpPr>
            <a:spLocks noGrp="1"/>
          </p:cNvSpPr>
          <p:nvPr>
            <p:ph type="body" sz="quarter" idx="10"/>
          </p:nvPr>
        </p:nvSpPr>
        <p:spPr/>
        <p:txBody>
          <a:bodyPr/>
          <a:lstStyle/>
          <a:p>
            <a:r>
              <a:rPr lang="en-GB" dirty="0"/>
              <a:t>November 2018</a:t>
            </a:r>
            <a:endParaRPr lang="en-US" dirty="0"/>
          </a:p>
        </p:txBody>
      </p:sp>
      <p:pic>
        <p:nvPicPr>
          <p:cNvPr id="9" name="Picture Placeholder 8">
            <a:extLst>
              <a:ext uri="{FF2B5EF4-FFF2-40B4-BE49-F238E27FC236}">
                <a16:creationId xmlns:a16="http://schemas.microsoft.com/office/drawing/2014/main" id="{3176D248-A840-C949-BEC2-C948D2EB219D}"/>
              </a:ext>
            </a:extLst>
          </p:cNvPr>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a:fillRect/>
          </a:stretch>
        </p:blipFill>
        <p:spPr/>
      </p:pic>
      <p:cxnSp>
        <p:nvCxnSpPr>
          <p:cNvPr id="6" name="Straight Connector 5"/>
          <p:cNvCxnSpPr/>
          <p:nvPr/>
        </p:nvCxnSpPr>
        <p:spPr>
          <a:xfrm>
            <a:off x="8465042" y="6504780"/>
            <a:ext cx="0" cy="8640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Slide Number Placeholder 5"/>
          <p:cNvSpPr txBox="1">
            <a:spLocks/>
          </p:cNvSpPr>
          <p:nvPr/>
        </p:nvSpPr>
        <p:spPr>
          <a:xfrm>
            <a:off x="8497765" y="6489578"/>
            <a:ext cx="433138" cy="125534"/>
          </a:xfrm>
          <a:prstGeom prst="rect">
            <a:avLst/>
          </a:prstGeom>
        </p:spPr>
        <p:txBody>
          <a:bodyPr vert="horz" lIns="0" tIns="0" rIns="0" bIns="0" rtlCol="0" anchor="ctr" anchorCtr="0"/>
          <a:lstStyle>
            <a:defPPr>
              <a:defRPr lang="en-US"/>
            </a:defPPr>
            <a:lvl1pPr marL="0" algn="l" defTabSz="914400" rtl="0" eaLnBrk="1" latinLnBrk="0" hangingPunct="1">
              <a:defRPr sz="800" b="1" kern="1200">
                <a:solidFill>
                  <a:schemeClr val="tx2"/>
                </a:solidFill>
                <a:latin typeface="+mn-lt"/>
                <a:ea typeface="Lato Light" panose="020F0502020204030203" pitchFamily="34" charset="0"/>
                <a:cs typeface="Lato Light"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BE135E-2566-4748-853C-8A3B78F0FB00}" type="slidenum">
              <a:rPr lang="en-GB" smtClean="0">
                <a:solidFill>
                  <a:schemeClr val="bg2"/>
                </a:solidFill>
              </a:rPr>
              <a:pPr/>
              <a:t>2</a:t>
            </a:fld>
            <a:endParaRPr lang="en-GB" dirty="0">
              <a:solidFill>
                <a:schemeClr val="bg2"/>
              </a:solidFill>
            </a:endParaRPr>
          </a:p>
        </p:txBody>
      </p:sp>
      <p:sp>
        <p:nvSpPr>
          <p:cNvPr id="8"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Exploring Science – The S in STEM</a:t>
            </a:r>
            <a:endParaRPr lang="en-US" spc="0" dirty="0">
              <a:solidFill>
                <a:schemeClr val="bg2"/>
              </a:solidFill>
            </a:endParaRPr>
          </a:p>
        </p:txBody>
      </p:sp>
      <p:sp>
        <p:nvSpPr>
          <p:cNvPr id="11" name="TextBox 10"/>
          <p:cNvSpPr txBox="1"/>
          <p:nvPr/>
        </p:nvSpPr>
        <p:spPr>
          <a:xfrm>
            <a:off x="7953966" y="161925"/>
            <a:ext cx="974627" cy="106952"/>
          </a:xfrm>
          <a:prstGeom prst="rect">
            <a:avLst/>
          </a:prstGeom>
          <a:noFill/>
        </p:spPr>
        <p:txBody>
          <a:bodyPr wrap="none" lIns="0" tIns="0" rIns="0" bIns="0" rtlCol="0">
            <a:spAutoFit/>
          </a:bodyPr>
          <a:lstStyle/>
          <a:p>
            <a:pPr algn="r">
              <a:lnSpc>
                <a:spcPts val="900"/>
              </a:lnSpc>
            </a:pPr>
            <a:r>
              <a:rPr lang="en-GB" sz="700" dirty="0">
                <a:solidFill>
                  <a:srgbClr val="FFFFFF"/>
                </a:solidFill>
              </a:rPr>
              <a:t>Image by Mark Levesley</a:t>
            </a:r>
          </a:p>
        </p:txBody>
      </p:sp>
    </p:spTree>
    <p:extLst>
      <p:ext uri="{BB962C8B-B14F-4D97-AF65-F5344CB8AC3E}">
        <p14:creationId xmlns:p14="http://schemas.microsoft.com/office/powerpoint/2010/main" val="26092625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7779702" cy="1115925"/>
          </a:xfrm>
        </p:spPr>
        <p:txBody>
          <a:bodyPr/>
          <a:lstStyle/>
          <a:p>
            <a:r>
              <a:rPr lang="en-GB" dirty="0"/>
              <a:t>What are some STEM activities? </a:t>
            </a:r>
            <a:br>
              <a:rPr lang="en-GB" dirty="0"/>
            </a:br>
            <a:r>
              <a:rPr lang="en-GB" sz="1500" dirty="0">
                <a:latin typeface="Arial" panose="020B0604020202020204" pitchFamily="34" charset="0"/>
                <a:cs typeface="Arial" panose="020B0604020202020204" pitchFamily="34" charset="0"/>
              </a:rPr>
              <a:t>2. Generation and analysis of data</a:t>
            </a:r>
            <a:endParaRPr lang="en-US" sz="15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
          </p:nvPr>
        </p:nvSpPr>
        <p:spPr/>
        <p:txBody>
          <a:bodyPr/>
          <a:lstStyle/>
          <a:p>
            <a:fld id="{DDBE135E-2566-4748-853C-8A3B78F0FB00}" type="slidenum">
              <a:rPr lang="en-GB" smtClean="0"/>
              <a:pPr/>
              <a:t>20</a:t>
            </a:fld>
            <a:endParaRPr lang="en-GB" dirty="0"/>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Exploring Science – The S in STEM</a:t>
            </a:r>
            <a:endParaRPr lang="en-US" spc="0" dirty="0">
              <a:solidFill>
                <a:schemeClr val="bg2"/>
              </a:solidFill>
            </a:endParaRPr>
          </a:p>
        </p:txBody>
      </p:sp>
      <p:pic>
        <p:nvPicPr>
          <p:cNvPr id="3" name="Picture 2">
            <a:extLst>
              <a:ext uri="{FF2B5EF4-FFF2-40B4-BE49-F238E27FC236}">
                <a16:creationId xmlns:a16="http://schemas.microsoft.com/office/drawing/2014/main" id="{A93BDC00-069F-2F4F-B1D9-A96E1951AB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00177" y="1396946"/>
            <a:ext cx="6062023" cy="4635665"/>
          </a:xfrm>
          <a:prstGeom prst="rect">
            <a:avLst/>
          </a:prstGeom>
        </p:spPr>
      </p:pic>
      <p:sp>
        <p:nvSpPr>
          <p:cNvPr id="12" name="Text Placeholder 4">
            <a:extLst>
              <a:ext uri="{FF2B5EF4-FFF2-40B4-BE49-F238E27FC236}">
                <a16:creationId xmlns:a16="http://schemas.microsoft.com/office/drawing/2014/main" id="{41E4203F-2A83-A54D-BFC7-995FCEA7AB59}"/>
              </a:ext>
            </a:extLst>
          </p:cNvPr>
          <p:cNvSpPr txBox="1">
            <a:spLocks/>
          </p:cNvSpPr>
          <p:nvPr/>
        </p:nvSpPr>
        <p:spPr>
          <a:xfrm>
            <a:off x="4636737" y="6091098"/>
            <a:ext cx="4067413" cy="457200"/>
          </a:xfrm>
          <a:prstGeom prst="rect">
            <a:avLst/>
          </a:prstGeom>
        </p:spPr>
        <p:txBody>
          <a:bodyPr/>
          <a:lstStyle>
            <a:lvl1pPr marL="0" indent="0" algn="l" defTabSz="914400" rtl="0" eaLnBrk="1" latinLnBrk="0" hangingPunct="1">
              <a:lnSpc>
                <a:spcPts val="1900"/>
              </a:lnSpc>
              <a:spcBef>
                <a:spcPts val="0"/>
              </a:spcBef>
              <a:spcAft>
                <a:spcPts val="0"/>
              </a:spcAft>
              <a:buFont typeface="Arial" pitchFamily="34" charset="0"/>
              <a:buNone/>
              <a:defRPr sz="1600" b="0" i="0" kern="1200">
                <a:solidFill>
                  <a:schemeClr val="tx1"/>
                </a:solidFill>
                <a:latin typeface="+mn-lt"/>
                <a:ea typeface="Lato Medium" panose="020F0502020204030203" pitchFamily="34" charset="0"/>
                <a:cs typeface="Lato Medium" panose="020F0502020204030203" pitchFamily="34" charset="0"/>
              </a:defRPr>
            </a:lvl1pPr>
            <a:lvl2pPr marL="180975" indent="-180975" algn="l" defTabSz="914400" rtl="0" eaLnBrk="1" latinLnBrk="0" hangingPunct="1">
              <a:lnSpc>
                <a:spcPts val="1900"/>
              </a:lnSpc>
              <a:spcBef>
                <a:spcPts val="0"/>
              </a:spcBef>
              <a:spcAft>
                <a:spcPts val="0"/>
              </a:spcAft>
              <a:buClr>
                <a:schemeClr val="bg2"/>
              </a:buClr>
              <a:buFont typeface="Arial" panose="020B0604020202020204" pitchFamily="34" charset="0"/>
              <a:buChar char="•"/>
              <a:defRPr sz="1600" b="0" i="0" kern="1200">
                <a:solidFill>
                  <a:schemeClr val="tx1"/>
                </a:solidFill>
                <a:latin typeface="+mn-lt"/>
                <a:ea typeface="+mn-ea"/>
                <a:cs typeface="+mn-cs"/>
              </a:defRPr>
            </a:lvl2pPr>
            <a:lvl3pPr marL="352425" indent="-171450" algn="l" defTabSz="914400" rtl="0" eaLnBrk="1" latinLnBrk="0" hangingPunct="1">
              <a:lnSpc>
                <a:spcPts val="1900"/>
              </a:lnSpc>
              <a:spcBef>
                <a:spcPts val="0"/>
              </a:spcBef>
              <a:spcAft>
                <a:spcPts val="0"/>
              </a:spcAft>
              <a:buClr>
                <a:schemeClr val="accent4"/>
              </a:buClr>
              <a:buFont typeface="Arial" panose="020B0604020202020204" pitchFamily="34" charset="0"/>
              <a:buChar char="‒"/>
              <a:defRPr sz="1600" b="0" i="0" kern="1200">
                <a:solidFill>
                  <a:schemeClr val="tx1"/>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100" dirty="0"/>
              <a:t>From </a:t>
            </a:r>
            <a:r>
              <a:rPr lang="en-GB" sz="1100" i="1" dirty="0"/>
              <a:t>Exploring Science: Working Scientifically </a:t>
            </a:r>
            <a:r>
              <a:rPr lang="en-GB" sz="1100" dirty="0"/>
              <a:t>Student</a:t>
            </a:r>
            <a:r>
              <a:rPr lang="en-GB" sz="1100" i="1" dirty="0"/>
              <a:t> </a:t>
            </a:r>
            <a:r>
              <a:rPr lang="en-GB" sz="1100" dirty="0"/>
              <a:t>Book 7</a:t>
            </a:r>
            <a:endParaRPr lang="en-US" sz="1100" b="1" dirty="0"/>
          </a:p>
        </p:txBody>
      </p:sp>
    </p:spTree>
    <p:extLst>
      <p:ext uri="{BB962C8B-B14F-4D97-AF65-F5344CB8AC3E}">
        <p14:creationId xmlns:p14="http://schemas.microsoft.com/office/powerpoint/2010/main" val="4123313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7779702" cy="1115925"/>
          </a:xfrm>
        </p:spPr>
        <p:txBody>
          <a:bodyPr/>
          <a:lstStyle/>
          <a:p>
            <a:r>
              <a:rPr lang="en-GB" dirty="0"/>
              <a:t>What are some STEM activities? </a:t>
            </a:r>
            <a:br>
              <a:rPr lang="en-GB" dirty="0"/>
            </a:br>
            <a:r>
              <a:rPr lang="en-GB" sz="1500" dirty="0">
                <a:latin typeface="Arial" panose="020B0604020202020204" pitchFamily="34" charset="0"/>
                <a:cs typeface="Arial" panose="020B0604020202020204" pitchFamily="34" charset="0"/>
              </a:rPr>
              <a:t>2. Generation and analysis of data</a:t>
            </a:r>
            <a:endParaRPr lang="en-US" sz="15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
          </p:nvPr>
        </p:nvSpPr>
        <p:spPr/>
        <p:txBody>
          <a:bodyPr/>
          <a:lstStyle/>
          <a:p>
            <a:fld id="{DDBE135E-2566-4748-853C-8A3B78F0FB00}" type="slidenum">
              <a:rPr lang="en-GB" smtClean="0"/>
              <a:pPr/>
              <a:t>21</a:t>
            </a:fld>
            <a:endParaRPr lang="en-GB" dirty="0"/>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Exploring Science – The S in STEM</a:t>
            </a:r>
            <a:endParaRPr lang="en-US" spc="0" dirty="0">
              <a:solidFill>
                <a:schemeClr val="bg2"/>
              </a:solidFill>
            </a:endParaRPr>
          </a:p>
        </p:txBody>
      </p:sp>
      <p:pic>
        <p:nvPicPr>
          <p:cNvPr id="6" name="Picture 5">
            <a:extLst>
              <a:ext uri="{FF2B5EF4-FFF2-40B4-BE49-F238E27FC236}">
                <a16:creationId xmlns:a16="http://schemas.microsoft.com/office/drawing/2014/main" id="{6428FF82-37C9-E245-9E8C-4327401BB9E1}"/>
              </a:ext>
            </a:extLst>
          </p:cNvPr>
          <p:cNvPicPr/>
          <p:nvPr/>
        </p:nvPicPr>
        <p:blipFill>
          <a:blip r:embed="rId3" cstate="email">
            <a:extLst>
              <a:ext uri="{28A0092B-C50C-407E-A947-70E740481C1C}">
                <a14:useLocalDpi xmlns:a14="http://schemas.microsoft.com/office/drawing/2010/main"/>
              </a:ext>
            </a:extLst>
          </a:blip>
          <a:stretch>
            <a:fillRect/>
          </a:stretch>
        </p:blipFill>
        <p:spPr>
          <a:xfrm>
            <a:off x="2440332" y="1381675"/>
            <a:ext cx="3704074" cy="5107903"/>
          </a:xfrm>
          <a:prstGeom prst="rect">
            <a:avLst/>
          </a:prstGeom>
        </p:spPr>
      </p:pic>
      <p:sp>
        <p:nvSpPr>
          <p:cNvPr id="7" name="Text Placeholder 4">
            <a:extLst>
              <a:ext uri="{FF2B5EF4-FFF2-40B4-BE49-F238E27FC236}">
                <a16:creationId xmlns:a16="http://schemas.microsoft.com/office/drawing/2014/main" id="{B1DD418B-D987-0246-868B-DD75C2D54C21}"/>
              </a:ext>
            </a:extLst>
          </p:cNvPr>
          <p:cNvSpPr txBox="1">
            <a:spLocks/>
          </p:cNvSpPr>
          <p:nvPr/>
        </p:nvSpPr>
        <p:spPr>
          <a:xfrm>
            <a:off x="5518770" y="5945442"/>
            <a:ext cx="3161104" cy="544136"/>
          </a:xfrm>
          <a:prstGeom prst="rect">
            <a:avLst/>
          </a:prstGeom>
        </p:spPr>
        <p:txBody>
          <a:bodyPr/>
          <a:lstStyle>
            <a:lvl1pPr marL="0" indent="0" algn="l" defTabSz="914400" rtl="0" eaLnBrk="1" latinLnBrk="0" hangingPunct="1">
              <a:lnSpc>
                <a:spcPts val="1900"/>
              </a:lnSpc>
              <a:spcBef>
                <a:spcPts val="0"/>
              </a:spcBef>
              <a:spcAft>
                <a:spcPts val="0"/>
              </a:spcAft>
              <a:buFont typeface="Arial" pitchFamily="34" charset="0"/>
              <a:buNone/>
              <a:defRPr sz="1600" b="0" i="0" kern="1200">
                <a:solidFill>
                  <a:schemeClr val="tx1"/>
                </a:solidFill>
                <a:latin typeface="+mn-lt"/>
                <a:ea typeface="Lato Medium" panose="020F0502020204030203" pitchFamily="34" charset="0"/>
                <a:cs typeface="Lato Medium" panose="020F0502020204030203" pitchFamily="34" charset="0"/>
              </a:defRPr>
            </a:lvl1pPr>
            <a:lvl2pPr marL="180975" indent="-180975" algn="l" defTabSz="914400" rtl="0" eaLnBrk="1" latinLnBrk="0" hangingPunct="1">
              <a:lnSpc>
                <a:spcPts val="1900"/>
              </a:lnSpc>
              <a:spcBef>
                <a:spcPts val="0"/>
              </a:spcBef>
              <a:spcAft>
                <a:spcPts val="0"/>
              </a:spcAft>
              <a:buClr>
                <a:schemeClr val="bg2"/>
              </a:buClr>
              <a:buFont typeface="Arial" panose="020B0604020202020204" pitchFamily="34" charset="0"/>
              <a:buChar char="•"/>
              <a:defRPr sz="1600" b="0" i="0" kern="1200">
                <a:solidFill>
                  <a:schemeClr val="tx1"/>
                </a:solidFill>
                <a:latin typeface="+mn-lt"/>
                <a:ea typeface="+mn-ea"/>
                <a:cs typeface="+mn-cs"/>
              </a:defRPr>
            </a:lvl2pPr>
            <a:lvl3pPr marL="352425" indent="-171450" algn="l" defTabSz="914400" rtl="0" eaLnBrk="1" latinLnBrk="0" hangingPunct="1">
              <a:lnSpc>
                <a:spcPts val="1900"/>
              </a:lnSpc>
              <a:spcBef>
                <a:spcPts val="0"/>
              </a:spcBef>
              <a:spcAft>
                <a:spcPts val="0"/>
              </a:spcAft>
              <a:buClr>
                <a:schemeClr val="accent4"/>
              </a:buClr>
              <a:buFont typeface="Arial" panose="020B0604020202020204" pitchFamily="34" charset="0"/>
              <a:buChar char="‒"/>
              <a:defRPr sz="1600" b="0" i="0" kern="1200">
                <a:solidFill>
                  <a:schemeClr val="tx1"/>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GB" sz="1100" dirty="0"/>
              <a:t>From </a:t>
            </a:r>
            <a:r>
              <a:rPr lang="en-GB" sz="1100" i="1" dirty="0"/>
              <a:t>Exploring Science: </a:t>
            </a:r>
          </a:p>
          <a:p>
            <a:pPr algn="r"/>
            <a:r>
              <a:rPr lang="en-GB" sz="1100" i="1" dirty="0"/>
              <a:t>Working Scientifically </a:t>
            </a:r>
            <a:r>
              <a:rPr lang="en-GB" sz="1100" dirty="0"/>
              <a:t>Activity Pack 7</a:t>
            </a:r>
            <a:endParaRPr lang="en-US" sz="1100" b="1" dirty="0"/>
          </a:p>
        </p:txBody>
      </p:sp>
    </p:spTree>
    <p:extLst>
      <p:ext uri="{BB962C8B-B14F-4D97-AF65-F5344CB8AC3E}">
        <p14:creationId xmlns:p14="http://schemas.microsoft.com/office/powerpoint/2010/main" val="1143596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7779702" cy="1115925"/>
          </a:xfrm>
        </p:spPr>
        <p:txBody>
          <a:bodyPr/>
          <a:lstStyle/>
          <a:p>
            <a:r>
              <a:rPr lang="en-GB" dirty="0"/>
              <a:t>What are some STEM activities? </a:t>
            </a:r>
            <a:br>
              <a:rPr lang="en-GB" dirty="0"/>
            </a:br>
            <a:r>
              <a:rPr lang="en-GB" sz="1500" dirty="0">
                <a:latin typeface="Arial" panose="020B0604020202020204" pitchFamily="34" charset="0"/>
                <a:cs typeface="Arial" panose="020B0604020202020204" pitchFamily="34" charset="0"/>
              </a:rPr>
              <a:t>3. Problem-solving</a:t>
            </a:r>
            <a:endParaRPr lang="en-US" sz="15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
          </p:nvPr>
        </p:nvSpPr>
        <p:spPr/>
        <p:txBody>
          <a:bodyPr/>
          <a:lstStyle/>
          <a:p>
            <a:fld id="{DDBE135E-2566-4748-853C-8A3B78F0FB00}" type="slidenum">
              <a:rPr lang="en-GB" smtClean="0"/>
              <a:pPr/>
              <a:t>22</a:t>
            </a:fld>
            <a:endParaRPr lang="en-GB" dirty="0"/>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Exploring Science – The S in STEM</a:t>
            </a:r>
            <a:endParaRPr lang="en-US" spc="0" dirty="0">
              <a:solidFill>
                <a:schemeClr val="bg2"/>
              </a:solidFill>
            </a:endParaRPr>
          </a:p>
        </p:txBody>
      </p:sp>
      <p:pic>
        <p:nvPicPr>
          <p:cNvPr id="7" name="Picture 6">
            <a:extLst>
              <a:ext uri="{FF2B5EF4-FFF2-40B4-BE49-F238E27FC236}">
                <a16:creationId xmlns:a16="http://schemas.microsoft.com/office/drawing/2014/main" id="{B33EDFC4-7FB8-BC42-BBD9-3BD28EAC4C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8460" y="1385091"/>
            <a:ext cx="5205048" cy="4887990"/>
          </a:xfrm>
          <a:prstGeom prst="rect">
            <a:avLst/>
          </a:prstGeom>
        </p:spPr>
      </p:pic>
    </p:spTree>
    <p:extLst>
      <p:ext uri="{BB962C8B-B14F-4D97-AF65-F5344CB8AC3E}">
        <p14:creationId xmlns:p14="http://schemas.microsoft.com/office/powerpoint/2010/main" val="3347825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7779702" cy="801601"/>
          </a:xfrm>
        </p:spPr>
        <p:txBody>
          <a:bodyPr/>
          <a:lstStyle/>
          <a:p>
            <a:r>
              <a:rPr lang="en-GB" dirty="0"/>
              <a:t>How do we implement STEM education?</a:t>
            </a:r>
            <a:endParaRPr lang="en-US" dirty="0"/>
          </a:p>
        </p:txBody>
      </p:sp>
      <p:sp>
        <p:nvSpPr>
          <p:cNvPr id="4" name="Slide Number Placeholder 3"/>
          <p:cNvSpPr>
            <a:spLocks noGrp="1"/>
          </p:cNvSpPr>
          <p:nvPr>
            <p:ph type="sldNum" sz="quarter" idx="4"/>
          </p:nvPr>
        </p:nvSpPr>
        <p:spPr/>
        <p:txBody>
          <a:bodyPr/>
          <a:lstStyle/>
          <a:p>
            <a:fld id="{DDBE135E-2566-4748-853C-8A3B78F0FB00}" type="slidenum">
              <a:rPr lang="en-GB" smtClean="0"/>
              <a:pPr/>
              <a:t>23</a:t>
            </a:fld>
            <a:endParaRPr lang="en-GB" dirty="0"/>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Exploring Science – The S in STEM</a:t>
            </a:r>
            <a:endParaRPr lang="en-US" spc="0" dirty="0">
              <a:solidFill>
                <a:schemeClr val="bg2"/>
              </a:solidFill>
            </a:endParaRPr>
          </a:p>
        </p:txBody>
      </p:sp>
      <p:graphicFrame>
        <p:nvGraphicFramePr>
          <p:cNvPr id="3" name="Table 2">
            <a:extLst>
              <a:ext uri="{FF2B5EF4-FFF2-40B4-BE49-F238E27FC236}">
                <a16:creationId xmlns:a16="http://schemas.microsoft.com/office/drawing/2014/main" id="{B2714C94-4DB8-0641-9BEE-25560C1890FB}"/>
              </a:ext>
            </a:extLst>
          </p:cNvPr>
          <p:cNvGraphicFramePr>
            <a:graphicFrameLocks noGrp="1"/>
          </p:cNvGraphicFramePr>
          <p:nvPr>
            <p:extLst>
              <p:ext uri="{D42A27DB-BD31-4B8C-83A1-F6EECF244321}">
                <p14:modId xmlns:p14="http://schemas.microsoft.com/office/powerpoint/2010/main" val="795527873"/>
              </p:ext>
            </p:extLst>
          </p:nvPr>
        </p:nvGraphicFramePr>
        <p:xfrm>
          <a:off x="5014278" y="1309016"/>
          <a:ext cx="3306762" cy="3880080"/>
        </p:xfrm>
        <a:graphic>
          <a:graphicData uri="http://schemas.openxmlformats.org/drawingml/2006/table">
            <a:tbl>
              <a:tblPr>
                <a:tableStyleId>{5C22544A-7EE6-4342-B048-85BDC9FD1C3A}</a:tableStyleId>
              </a:tblPr>
              <a:tblGrid>
                <a:gridCol w="3306762">
                  <a:extLst>
                    <a:ext uri="{9D8B030D-6E8A-4147-A177-3AD203B41FA5}">
                      <a16:colId xmlns:a16="http://schemas.microsoft.com/office/drawing/2014/main" val="2423236603"/>
                    </a:ext>
                  </a:extLst>
                </a:gridCol>
              </a:tblGrid>
              <a:tr h="540000">
                <a:tc>
                  <a:txBody>
                    <a:bodyPr/>
                    <a:lstStyle/>
                    <a:p>
                      <a:pPr algn="l" fontAlgn="t"/>
                      <a:r>
                        <a:rPr lang="en-GB" sz="1800" b="1" u="none" strike="noStrike" dirty="0">
                          <a:solidFill>
                            <a:srgbClr val="FFFFFF"/>
                          </a:solidFill>
                          <a:effectLst/>
                        </a:rPr>
                        <a:t>Application of knowledge </a:t>
                      </a:r>
                      <a:endParaRPr lang="en-GB" sz="1800" b="1" i="0" u="none" strike="noStrike" dirty="0">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19136537"/>
                  </a:ext>
                </a:extLst>
              </a:tr>
              <a:tr h="540000">
                <a:tc>
                  <a:txBody>
                    <a:bodyPr/>
                    <a:lstStyle/>
                    <a:p>
                      <a:pPr algn="l" fontAlgn="t"/>
                      <a:r>
                        <a:rPr lang="en-GB" sz="1800" b="1" u="none" strike="noStrike" dirty="0">
                          <a:solidFill>
                            <a:srgbClr val="FFFFFF"/>
                          </a:solidFill>
                          <a:effectLst/>
                        </a:rPr>
                        <a:t>Innovation and invention</a:t>
                      </a:r>
                      <a:endParaRPr lang="en-GB" sz="1800" b="1" i="0" u="none" strike="noStrike" dirty="0">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659771613"/>
                  </a:ext>
                </a:extLst>
              </a:tr>
              <a:tr h="540000">
                <a:tc>
                  <a:txBody>
                    <a:bodyPr/>
                    <a:lstStyle/>
                    <a:p>
                      <a:pPr algn="l" fontAlgn="t"/>
                      <a:r>
                        <a:rPr lang="en-GB" sz="1800" b="1" u="none" strike="noStrike" dirty="0">
                          <a:solidFill>
                            <a:srgbClr val="FFFFFF"/>
                          </a:solidFill>
                          <a:effectLst/>
                        </a:rPr>
                        <a:t>Problem-solving</a:t>
                      </a:r>
                      <a:endParaRPr lang="en-GB" sz="1800" b="1" i="0" u="none" strike="noStrike" dirty="0">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944250101"/>
                  </a:ext>
                </a:extLst>
              </a:tr>
              <a:tr h="540000">
                <a:tc>
                  <a:txBody>
                    <a:bodyPr/>
                    <a:lstStyle/>
                    <a:p>
                      <a:pPr algn="l" fontAlgn="t"/>
                      <a:r>
                        <a:rPr lang="en-GB" sz="1800" b="1" u="none" strike="noStrike" dirty="0">
                          <a:solidFill>
                            <a:srgbClr val="FFFFFF"/>
                          </a:solidFill>
                          <a:effectLst/>
                        </a:rPr>
                        <a:t>Generation and analysis of data</a:t>
                      </a:r>
                      <a:endParaRPr lang="en-GB" sz="1800" b="1" i="0" u="none" strike="noStrike" dirty="0">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4050961944"/>
                  </a:ext>
                </a:extLst>
              </a:tr>
              <a:tr h="540000">
                <a:tc>
                  <a:txBody>
                    <a:bodyPr/>
                    <a:lstStyle/>
                    <a:p>
                      <a:pPr algn="l" fontAlgn="t"/>
                      <a:r>
                        <a:rPr lang="en-GB" sz="1800" b="1" u="none" strike="noStrike" dirty="0">
                          <a:solidFill>
                            <a:srgbClr val="FFFFFF"/>
                          </a:solidFill>
                          <a:effectLst/>
                        </a:rPr>
                        <a:t>Critical evaluation</a:t>
                      </a:r>
                      <a:endParaRPr lang="en-GB" sz="1800" b="1" i="0" u="none" strike="noStrike" dirty="0">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036649535"/>
                  </a:ext>
                </a:extLst>
              </a:tr>
              <a:tr h="540000">
                <a:tc>
                  <a:txBody>
                    <a:bodyPr/>
                    <a:lstStyle/>
                    <a:p>
                      <a:pPr algn="l" fontAlgn="t"/>
                      <a:r>
                        <a:rPr lang="en-GB" sz="1800" b="1" u="none" strike="noStrike" dirty="0">
                          <a:solidFill>
                            <a:srgbClr val="FFFFFF"/>
                          </a:solidFill>
                          <a:effectLst/>
                        </a:rPr>
                        <a:t>Use of maths</a:t>
                      </a:r>
                      <a:endParaRPr lang="en-GB" sz="1800" b="1" i="0" u="none" strike="noStrike" dirty="0">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564231800"/>
                  </a:ext>
                </a:extLst>
              </a:tr>
              <a:tr h="540000">
                <a:tc>
                  <a:txBody>
                    <a:bodyPr/>
                    <a:lstStyle/>
                    <a:p>
                      <a:pPr algn="l" fontAlgn="t"/>
                      <a:r>
                        <a:rPr lang="en-GB" sz="1800" b="1" u="none" strike="noStrike" dirty="0">
                          <a:solidFill>
                            <a:srgbClr val="FFFFFF"/>
                          </a:solidFill>
                          <a:effectLst/>
                        </a:rPr>
                        <a:t>Communication</a:t>
                      </a:r>
                      <a:endParaRPr lang="en-GB" sz="1800" b="1" i="0" u="none" strike="noStrike" dirty="0">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02736543"/>
                  </a:ext>
                </a:extLst>
              </a:tr>
            </a:tbl>
          </a:graphicData>
        </a:graphic>
      </p:graphicFrame>
      <p:graphicFrame>
        <p:nvGraphicFramePr>
          <p:cNvPr id="6" name="Table 5">
            <a:extLst>
              <a:ext uri="{FF2B5EF4-FFF2-40B4-BE49-F238E27FC236}">
                <a16:creationId xmlns:a16="http://schemas.microsoft.com/office/drawing/2014/main" id="{E9D20406-D6C2-B148-A312-06BC9F3A4926}"/>
              </a:ext>
            </a:extLst>
          </p:cNvPr>
          <p:cNvGraphicFramePr>
            <a:graphicFrameLocks noGrp="1"/>
          </p:cNvGraphicFramePr>
          <p:nvPr>
            <p:extLst>
              <p:ext uri="{D42A27DB-BD31-4B8C-83A1-F6EECF244321}">
                <p14:modId xmlns:p14="http://schemas.microsoft.com/office/powerpoint/2010/main" val="1813780157"/>
              </p:ext>
            </p:extLst>
          </p:nvPr>
        </p:nvGraphicFramePr>
        <p:xfrm>
          <a:off x="880269" y="1309016"/>
          <a:ext cx="3550920" cy="3880080"/>
        </p:xfrm>
        <a:graphic>
          <a:graphicData uri="http://schemas.openxmlformats.org/drawingml/2006/table">
            <a:tbl>
              <a:tblPr>
                <a:tableStyleId>{5C22544A-7EE6-4342-B048-85BDC9FD1C3A}</a:tableStyleId>
              </a:tblPr>
              <a:tblGrid>
                <a:gridCol w="3550920">
                  <a:extLst>
                    <a:ext uri="{9D8B030D-6E8A-4147-A177-3AD203B41FA5}">
                      <a16:colId xmlns:a16="http://schemas.microsoft.com/office/drawing/2014/main" val="2524558989"/>
                    </a:ext>
                  </a:extLst>
                </a:gridCol>
              </a:tblGrid>
              <a:tr h="1263020">
                <a:tc>
                  <a:txBody>
                    <a:bodyPr/>
                    <a:lstStyle/>
                    <a:p>
                      <a:r>
                        <a:rPr lang="en-US" b="0" dirty="0">
                          <a:solidFill>
                            <a:schemeClr val="tx1"/>
                          </a:solidFill>
                        </a:rPr>
                        <a:t>Agree and use common language about STEM skills in science and maths (and design  &amp; technology).</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234884763"/>
                  </a:ext>
                </a:extLst>
              </a:tr>
              <a:tr h="12630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Introduce more exploratory classroom activities, which involve STEM skills. </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589216498"/>
                  </a:ext>
                </a:extLst>
              </a:tr>
              <a:tr h="1354040">
                <a:tc>
                  <a:txBody>
                    <a:bodyPr/>
                    <a:lstStyle/>
                    <a:p>
                      <a:r>
                        <a:rPr lang="en-US" dirty="0">
                          <a:solidFill>
                            <a:schemeClr val="tx1"/>
                          </a:solidFill>
                        </a:rPr>
                        <a:t>Use examples with clear links to STEM (including careers). </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577304443"/>
                  </a:ext>
                </a:extLst>
              </a:tr>
            </a:tbl>
          </a:graphicData>
        </a:graphic>
      </p:graphicFrame>
      <p:sp>
        <p:nvSpPr>
          <p:cNvPr id="8" name="Rectangle 7">
            <a:extLst>
              <a:ext uri="{FF2B5EF4-FFF2-40B4-BE49-F238E27FC236}">
                <a16:creationId xmlns:a16="http://schemas.microsoft.com/office/drawing/2014/main" id="{25FC954A-518D-BA4B-97F7-D93B1C8D3892}"/>
              </a:ext>
            </a:extLst>
          </p:cNvPr>
          <p:cNvSpPr/>
          <p:nvPr/>
        </p:nvSpPr>
        <p:spPr>
          <a:xfrm>
            <a:off x="750054" y="3849864"/>
            <a:ext cx="3811349" cy="19116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30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7779702" cy="801601"/>
          </a:xfrm>
        </p:spPr>
        <p:txBody>
          <a:bodyPr/>
          <a:lstStyle/>
          <a:p>
            <a:r>
              <a:rPr lang="en-GB" dirty="0"/>
              <a:t>How do we implement STEM education?</a:t>
            </a:r>
            <a:endParaRPr lang="en-US" dirty="0"/>
          </a:p>
        </p:txBody>
      </p:sp>
      <p:sp>
        <p:nvSpPr>
          <p:cNvPr id="4" name="Slide Number Placeholder 3"/>
          <p:cNvSpPr>
            <a:spLocks noGrp="1"/>
          </p:cNvSpPr>
          <p:nvPr>
            <p:ph type="sldNum" sz="quarter" idx="4"/>
          </p:nvPr>
        </p:nvSpPr>
        <p:spPr/>
        <p:txBody>
          <a:bodyPr/>
          <a:lstStyle/>
          <a:p>
            <a:fld id="{DDBE135E-2566-4748-853C-8A3B78F0FB00}" type="slidenum">
              <a:rPr lang="en-GB" smtClean="0"/>
              <a:pPr/>
              <a:t>24</a:t>
            </a:fld>
            <a:endParaRPr lang="en-GB" dirty="0"/>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Exploring Science – The S in STEM</a:t>
            </a:r>
            <a:endParaRPr lang="en-US" spc="0" dirty="0">
              <a:solidFill>
                <a:schemeClr val="bg2"/>
              </a:solidFill>
            </a:endParaRPr>
          </a:p>
        </p:txBody>
      </p:sp>
      <p:sp>
        <p:nvSpPr>
          <p:cNvPr id="8" name="Rectangle 7">
            <a:extLst>
              <a:ext uri="{FF2B5EF4-FFF2-40B4-BE49-F238E27FC236}">
                <a16:creationId xmlns:a16="http://schemas.microsoft.com/office/drawing/2014/main" id="{25FC954A-518D-BA4B-97F7-D93B1C8D3892}"/>
              </a:ext>
            </a:extLst>
          </p:cNvPr>
          <p:cNvSpPr/>
          <p:nvPr/>
        </p:nvSpPr>
        <p:spPr>
          <a:xfrm>
            <a:off x="750054" y="3849864"/>
            <a:ext cx="3811349" cy="19116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7F6482C8-27FD-BB4C-9A0B-D5993D4975CB}"/>
              </a:ext>
            </a:extLst>
          </p:cNvPr>
          <p:cNvGrpSpPr/>
          <p:nvPr/>
        </p:nvGrpSpPr>
        <p:grpSpPr>
          <a:xfrm>
            <a:off x="454157" y="1219200"/>
            <a:ext cx="4741931" cy="1954736"/>
            <a:chOff x="454158" y="1219200"/>
            <a:chExt cx="4174486" cy="1720822"/>
          </a:xfrm>
        </p:grpSpPr>
        <p:pic>
          <p:nvPicPr>
            <p:cNvPr id="3" name="Picture 2">
              <a:extLst>
                <a:ext uri="{FF2B5EF4-FFF2-40B4-BE49-F238E27FC236}">
                  <a16:creationId xmlns:a16="http://schemas.microsoft.com/office/drawing/2014/main" id="{D5B5D109-6CAC-0C4C-81C5-39546AFE6A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158" y="1219200"/>
              <a:ext cx="4174486" cy="1720822"/>
            </a:xfrm>
            <a:prstGeom prst="rect">
              <a:avLst/>
            </a:prstGeom>
          </p:spPr>
        </p:pic>
        <p:sp>
          <p:nvSpPr>
            <p:cNvPr id="6" name="Rectangle 5">
              <a:extLst>
                <a:ext uri="{FF2B5EF4-FFF2-40B4-BE49-F238E27FC236}">
                  <a16:creationId xmlns:a16="http://schemas.microsoft.com/office/drawing/2014/main" id="{9BB648ED-D09A-4641-9116-B63644DC864B}"/>
                </a:ext>
              </a:extLst>
            </p:cNvPr>
            <p:cNvSpPr/>
            <p:nvPr/>
          </p:nvSpPr>
          <p:spPr>
            <a:xfrm>
              <a:off x="454158" y="2727016"/>
              <a:ext cx="1682139" cy="213006"/>
            </a:xfrm>
            <a:prstGeom prst="rect">
              <a:avLst/>
            </a:prstGeom>
            <a:solidFill>
              <a:srgbClr val="FFFFFF"/>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F4B173EF-288A-904D-AF62-E3E355A5C97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38948" y="1219200"/>
            <a:ext cx="2912421" cy="2395130"/>
          </a:xfrm>
          <a:prstGeom prst="rect">
            <a:avLst/>
          </a:prstGeom>
        </p:spPr>
      </p:pic>
      <p:pic>
        <p:nvPicPr>
          <p:cNvPr id="11" name="Picture 10">
            <a:extLst>
              <a:ext uri="{FF2B5EF4-FFF2-40B4-BE49-F238E27FC236}">
                <a16:creationId xmlns:a16="http://schemas.microsoft.com/office/drawing/2014/main" id="{8FE5BE00-1466-0F4C-8A12-64F5AED7873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66327" y="3715625"/>
            <a:ext cx="6185042" cy="1824424"/>
          </a:xfrm>
          <a:prstGeom prst="rect">
            <a:avLst/>
          </a:prstGeom>
        </p:spPr>
      </p:pic>
      <p:pic>
        <p:nvPicPr>
          <p:cNvPr id="12" name="Picture 11">
            <a:extLst>
              <a:ext uri="{FF2B5EF4-FFF2-40B4-BE49-F238E27FC236}">
                <a16:creationId xmlns:a16="http://schemas.microsoft.com/office/drawing/2014/main" id="{90975536-7939-F548-B7DE-BC7E8D984CB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84612" y="4472575"/>
            <a:ext cx="2447766" cy="1854029"/>
          </a:xfrm>
          <a:prstGeom prst="rect">
            <a:avLst/>
          </a:prstGeom>
        </p:spPr>
      </p:pic>
      <p:pic>
        <p:nvPicPr>
          <p:cNvPr id="10" name="Picture 9">
            <a:extLst>
              <a:ext uri="{FF2B5EF4-FFF2-40B4-BE49-F238E27FC236}">
                <a16:creationId xmlns:a16="http://schemas.microsoft.com/office/drawing/2014/main" id="{F6BC4BD4-16DA-D145-B674-0F4A1E3E1C5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9944" y="3207468"/>
            <a:ext cx="2655812" cy="2261724"/>
          </a:xfrm>
          <a:prstGeom prst="rect">
            <a:avLst/>
          </a:prstGeom>
        </p:spPr>
      </p:pic>
    </p:spTree>
    <p:extLst>
      <p:ext uri="{BB962C8B-B14F-4D97-AF65-F5344CB8AC3E}">
        <p14:creationId xmlns:p14="http://schemas.microsoft.com/office/powerpoint/2010/main" val="2164481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7779702" cy="801601"/>
          </a:xfrm>
        </p:spPr>
        <p:txBody>
          <a:bodyPr/>
          <a:lstStyle/>
          <a:p>
            <a:r>
              <a:rPr lang="en-GB" dirty="0"/>
              <a:t>How do we implement STEM education?</a:t>
            </a:r>
            <a:endParaRPr lang="en-US" dirty="0"/>
          </a:p>
        </p:txBody>
      </p:sp>
      <p:sp>
        <p:nvSpPr>
          <p:cNvPr id="4" name="Slide Number Placeholder 3"/>
          <p:cNvSpPr>
            <a:spLocks noGrp="1"/>
          </p:cNvSpPr>
          <p:nvPr>
            <p:ph type="sldNum" sz="quarter" idx="4"/>
          </p:nvPr>
        </p:nvSpPr>
        <p:spPr/>
        <p:txBody>
          <a:bodyPr/>
          <a:lstStyle/>
          <a:p>
            <a:fld id="{DDBE135E-2566-4748-853C-8A3B78F0FB00}" type="slidenum">
              <a:rPr lang="en-GB" smtClean="0"/>
              <a:pPr/>
              <a:t>25</a:t>
            </a:fld>
            <a:endParaRPr lang="en-GB" dirty="0"/>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Exploring Science – The S in STEM</a:t>
            </a:r>
            <a:endParaRPr lang="en-US" spc="0" dirty="0">
              <a:solidFill>
                <a:schemeClr val="bg2"/>
              </a:solidFill>
            </a:endParaRPr>
          </a:p>
        </p:txBody>
      </p:sp>
      <p:sp>
        <p:nvSpPr>
          <p:cNvPr id="8" name="Rectangle 7">
            <a:extLst>
              <a:ext uri="{FF2B5EF4-FFF2-40B4-BE49-F238E27FC236}">
                <a16:creationId xmlns:a16="http://schemas.microsoft.com/office/drawing/2014/main" id="{25FC954A-518D-BA4B-97F7-D93B1C8D3892}"/>
              </a:ext>
            </a:extLst>
          </p:cNvPr>
          <p:cNvSpPr/>
          <p:nvPr/>
        </p:nvSpPr>
        <p:spPr>
          <a:xfrm>
            <a:off x="750054" y="3849864"/>
            <a:ext cx="3811349" cy="19116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68FE155-8339-7B4E-B125-62B4F2FACD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1795" y="976440"/>
            <a:ext cx="3791837" cy="4782243"/>
          </a:xfrm>
          <a:prstGeom prst="rect">
            <a:avLst/>
          </a:prstGeom>
        </p:spPr>
      </p:pic>
      <p:pic>
        <p:nvPicPr>
          <p:cNvPr id="3" name="Picture 2">
            <a:extLst>
              <a:ext uri="{FF2B5EF4-FFF2-40B4-BE49-F238E27FC236}">
                <a16:creationId xmlns:a16="http://schemas.microsoft.com/office/drawing/2014/main" id="{95379566-96C0-9A49-9267-ED449FBE08F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54089" y="976440"/>
            <a:ext cx="3807819" cy="4782243"/>
          </a:xfrm>
          <a:prstGeom prst="rect">
            <a:avLst/>
          </a:prstGeom>
        </p:spPr>
      </p:pic>
    </p:spTree>
    <p:extLst>
      <p:ext uri="{BB962C8B-B14F-4D97-AF65-F5344CB8AC3E}">
        <p14:creationId xmlns:p14="http://schemas.microsoft.com/office/powerpoint/2010/main" val="4037275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7779702" cy="801601"/>
          </a:xfrm>
        </p:spPr>
        <p:txBody>
          <a:bodyPr/>
          <a:lstStyle/>
          <a:p>
            <a:r>
              <a:rPr lang="en-GB" dirty="0"/>
              <a:t>How do we implement STEM education?</a:t>
            </a:r>
            <a:endParaRPr lang="en-US" dirty="0"/>
          </a:p>
        </p:txBody>
      </p:sp>
      <p:sp>
        <p:nvSpPr>
          <p:cNvPr id="4" name="Slide Number Placeholder 3"/>
          <p:cNvSpPr>
            <a:spLocks noGrp="1"/>
          </p:cNvSpPr>
          <p:nvPr>
            <p:ph type="sldNum" sz="quarter" idx="4"/>
          </p:nvPr>
        </p:nvSpPr>
        <p:spPr/>
        <p:txBody>
          <a:bodyPr/>
          <a:lstStyle/>
          <a:p>
            <a:fld id="{DDBE135E-2566-4748-853C-8A3B78F0FB00}" type="slidenum">
              <a:rPr lang="en-GB" smtClean="0"/>
              <a:pPr/>
              <a:t>26</a:t>
            </a:fld>
            <a:endParaRPr lang="en-GB" dirty="0"/>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Exploring Science – The S in STEM</a:t>
            </a:r>
            <a:endParaRPr lang="en-US" spc="0" dirty="0">
              <a:solidFill>
                <a:schemeClr val="bg2"/>
              </a:solidFill>
            </a:endParaRPr>
          </a:p>
        </p:txBody>
      </p:sp>
      <p:sp>
        <p:nvSpPr>
          <p:cNvPr id="8" name="Rectangle 7">
            <a:extLst>
              <a:ext uri="{FF2B5EF4-FFF2-40B4-BE49-F238E27FC236}">
                <a16:creationId xmlns:a16="http://schemas.microsoft.com/office/drawing/2014/main" id="{25FC954A-518D-BA4B-97F7-D93B1C8D3892}"/>
              </a:ext>
            </a:extLst>
          </p:cNvPr>
          <p:cNvSpPr/>
          <p:nvPr/>
        </p:nvSpPr>
        <p:spPr>
          <a:xfrm>
            <a:off x="750054" y="3849864"/>
            <a:ext cx="3811349" cy="19116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84BF429-C21A-B649-BF8D-C74C4A4A3D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49719" y="1037802"/>
            <a:ext cx="3837949" cy="4812741"/>
          </a:xfrm>
          <a:prstGeom prst="rect">
            <a:avLst/>
          </a:prstGeom>
        </p:spPr>
      </p:pic>
      <p:pic>
        <p:nvPicPr>
          <p:cNvPr id="7" name="Picture 6">
            <a:extLst>
              <a:ext uri="{FF2B5EF4-FFF2-40B4-BE49-F238E27FC236}">
                <a16:creationId xmlns:a16="http://schemas.microsoft.com/office/drawing/2014/main" id="{1A79B6DE-B8BF-6146-92CF-55A5B21F84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2655" y="1029711"/>
            <a:ext cx="3823248" cy="4812740"/>
          </a:xfrm>
          <a:prstGeom prst="rect">
            <a:avLst/>
          </a:prstGeom>
        </p:spPr>
      </p:pic>
    </p:spTree>
    <p:extLst>
      <p:ext uri="{BB962C8B-B14F-4D97-AF65-F5344CB8AC3E}">
        <p14:creationId xmlns:p14="http://schemas.microsoft.com/office/powerpoint/2010/main" val="32983558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7779702" cy="801601"/>
          </a:xfrm>
        </p:spPr>
        <p:txBody>
          <a:bodyPr/>
          <a:lstStyle/>
          <a:p>
            <a:r>
              <a:rPr lang="en-GB" dirty="0"/>
              <a:t>How do we implement STEM education?</a:t>
            </a:r>
            <a:endParaRPr lang="en-US" dirty="0"/>
          </a:p>
        </p:txBody>
      </p:sp>
      <p:sp>
        <p:nvSpPr>
          <p:cNvPr id="4" name="Slide Number Placeholder 3"/>
          <p:cNvSpPr>
            <a:spLocks noGrp="1"/>
          </p:cNvSpPr>
          <p:nvPr>
            <p:ph type="sldNum" sz="quarter" idx="4"/>
          </p:nvPr>
        </p:nvSpPr>
        <p:spPr/>
        <p:txBody>
          <a:bodyPr/>
          <a:lstStyle/>
          <a:p>
            <a:fld id="{DDBE135E-2566-4748-853C-8A3B78F0FB00}" type="slidenum">
              <a:rPr lang="en-GB" smtClean="0"/>
              <a:pPr/>
              <a:t>27</a:t>
            </a:fld>
            <a:endParaRPr lang="en-GB" dirty="0"/>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Exploring Science – The S in STEM</a:t>
            </a:r>
            <a:endParaRPr lang="en-US" spc="0" dirty="0">
              <a:solidFill>
                <a:schemeClr val="bg2"/>
              </a:solidFill>
            </a:endParaRPr>
          </a:p>
        </p:txBody>
      </p:sp>
      <p:sp>
        <p:nvSpPr>
          <p:cNvPr id="8" name="Rectangle 7">
            <a:extLst>
              <a:ext uri="{FF2B5EF4-FFF2-40B4-BE49-F238E27FC236}">
                <a16:creationId xmlns:a16="http://schemas.microsoft.com/office/drawing/2014/main" id="{25FC954A-518D-BA4B-97F7-D93B1C8D3892}"/>
              </a:ext>
            </a:extLst>
          </p:cNvPr>
          <p:cNvSpPr/>
          <p:nvPr/>
        </p:nvSpPr>
        <p:spPr>
          <a:xfrm>
            <a:off x="750054" y="3849864"/>
            <a:ext cx="3811349" cy="19116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90F85CA-47F3-0040-B7E5-3F9373DA56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0307" y="1096236"/>
            <a:ext cx="4004002" cy="5037292"/>
          </a:xfrm>
          <a:prstGeom prst="rect">
            <a:avLst/>
          </a:prstGeom>
        </p:spPr>
      </p:pic>
      <p:pic>
        <p:nvPicPr>
          <p:cNvPr id="12" name="Picture 11">
            <a:extLst>
              <a:ext uri="{FF2B5EF4-FFF2-40B4-BE49-F238E27FC236}">
                <a16:creationId xmlns:a16="http://schemas.microsoft.com/office/drawing/2014/main" id="{A56D3680-82EA-9045-AF4D-ACDB8E8CAC4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94309" y="1096236"/>
            <a:ext cx="4003456" cy="5041573"/>
          </a:xfrm>
          <a:prstGeom prst="rect">
            <a:avLst/>
          </a:prstGeom>
        </p:spPr>
      </p:pic>
    </p:spTree>
    <p:extLst>
      <p:ext uri="{BB962C8B-B14F-4D97-AF65-F5344CB8AC3E}">
        <p14:creationId xmlns:p14="http://schemas.microsoft.com/office/powerpoint/2010/main" val="16651909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7665402" cy="1115925"/>
          </a:xfrm>
        </p:spPr>
        <p:txBody>
          <a:bodyPr/>
          <a:lstStyle/>
          <a:p>
            <a:r>
              <a:rPr lang="en-GB" dirty="0"/>
              <a:t>How do we implement STEM education?</a:t>
            </a:r>
            <a:endParaRPr lang="en-US" dirty="0"/>
          </a:p>
        </p:txBody>
      </p:sp>
      <p:sp>
        <p:nvSpPr>
          <p:cNvPr id="3" name="Text Placeholder 2"/>
          <p:cNvSpPr>
            <a:spLocks noGrp="1"/>
          </p:cNvSpPr>
          <p:nvPr>
            <p:ph type="body" sz="quarter" idx="10"/>
          </p:nvPr>
        </p:nvSpPr>
        <p:spPr/>
        <p:txBody>
          <a:bodyPr/>
          <a:lstStyle/>
          <a:p>
            <a:pPr marL="0" indent="0">
              <a:buNone/>
            </a:pPr>
            <a:r>
              <a:rPr lang="en-US" dirty="0"/>
              <a:t>STEM education is …  </a:t>
            </a:r>
          </a:p>
          <a:p>
            <a:pPr marL="0" indent="0">
              <a:buNone/>
            </a:pPr>
            <a:r>
              <a:rPr lang="en-US" b="0" dirty="0"/>
              <a:t>a teaching methodology</a:t>
            </a:r>
          </a:p>
          <a:p>
            <a:pPr marL="0" indent="0">
              <a:buNone/>
            </a:pPr>
            <a:r>
              <a:rPr lang="en-US" b="0" dirty="0">
                <a:solidFill>
                  <a:schemeClr val="tx1">
                    <a:lumMod val="65000"/>
                    <a:lumOff val="35000"/>
                  </a:schemeClr>
                </a:solidFill>
              </a:rPr>
              <a:t>that develops </a:t>
            </a:r>
          </a:p>
          <a:p>
            <a:pPr marL="0" indent="0">
              <a:buNone/>
            </a:pPr>
            <a:r>
              <a:rPr lang="en-US" b="0" dirty="0"/>
              <a:t>a set of skills common to maths and science (and design &amp; technology)</a:t>
            </a:r>
          </a:p>
          <a:p>
            <a:pPr marL="0" indent="0">
              <a:buNone/>
            </a:pPr>
            <a:r>
              <a:rPr lang="en-US" b="0" dirty="0">
                <a:solidFill>
                  <a:schemeClr val="tx1">
                    <a:lumMod val="65000"/>
                    <a:lumOff val="35000"/>
                  </a:schemeClr>
                </a:solidFill>
              </a:rPr>
              <a:t>classes, to help students flourish in an increasingly technological society, and</a:t>
            </a:r>
          </a:p>
          <a:p>
            <a:pPr marL="0" indent="0">
              <a:buNone/>
            </a:pPr>
            <a:r>
              <a:rPr lang="en-US" b="0" dirty="0"/>
              <a:t>to give students greater opportunities in the future workplace. </a:t>
            </a:r>
          </a:p>
        </p:txBody>
      </p:sp>
      <p:sp>
        <p:nvSpPr>
          <p:cNvPr id="4" name="Slide Number Placeholder 3"/>
          <p:cNvSpPr>
            <a:spLocks noGrp="1"/>
          </p:cNvSpPr>
          <p:nvPr>
            <p:ph type="sldNum" sz="quarter" idx="4"/>
          </p:nvPr>
        </p:nvSpPr>
        <p:spPr/>
        <p:txBody>
          <a:bodyPr/>
          <a:lstStyle/>
          <a:p>
            <a:fld id="{DDBE135E-2566-4748-853C-8A3B78F0FB00}" type="slidenum">
              <a:rPr lang="en-GB" smtClean="0"/>
              <a:pPr/>
              <a:t>28</a:t>
            </a:fld>
            <a:endParaRPr lang="en-GB" dirty="0"/>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Exploring Science – The S in STEM</a:t>
            </a:r>
            <a:endParaRPr lang="en-US" spc="0" dirty="0">
              <a:solidFill>
                <a:schemeClr val="bg2"/>
              </a:solidFill>
            </a:endParaRPr>
          </a:p>
        </p:txBody>
      </p:sp>
      <p:sp>
        <p:nvSpPr>
          <p:cNvPr id="6" name="TextBox 5">
            <a:extLst>
              <a:ext uri="{FF2B5EF4-FFF2-40B4-BE49-F238E27FC236}">
                <a16:creationId xmlns:a16="http://schemas.microsoft.com/office/drawing/2014/main" id="{3F6FE672-F31A-5E40-A4DF-E50D398EC34B}"/>
              </a:ext>
            </a:extLst>
          </p:cNvPr>
          <p:cNvSpPr txBox="1"/>
          <p:nvPr/>
        </p:nvSpPr>
        <p:spPr>
          <a:xfrm>
            <a:off x="4701540" y="2545080"/>
            <a:ext cx="65" cy="184666"/>
          </a:xfrm>
          <a:prstGeom prst="rect">
            <a:avLst/>
          </a:prstGeom>
          <a:noFill/>
        </p:spPr>
        <p:txBody>
          <a:bodyPr wrap="none" lIns="0" tIns="0" rIns="0" bIns="0" rtlCol="0">
            <a:spAutoFit/>
          </a:bodyPr>
          <a:lstStyle/>
          <a:p>
            <a:endParaRPr lang="en-US" sz="1200" dirty="0">
              <a:solidFill>
                <a:schemeClr val="tx2"/>
              </a:solidFill>
            </a:endParaRPr>
          </a:p>
        </p:txBody>
      </p:sp>
    </p:spTree>
    <p:extLst>
      <p:ext uri="{BB962C8B-B14F-4D97-AF65-F5344CB8AC3E}">
        <p14:creationId xmlns:p14="http://schemas.microsoft.com/office/powerpoint/2010/main" val="2188446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7779702" cy="801601"/>
          </a:xfrm>
        </p:spPr>
        <p:txBody>
          <a:bodyPr/>
          <a:lstStyle/>
          <a:p>
            <a:r>
              <a:rPr lang="en-GB" dirty="0"/>
              <a:t>How do we implement STEM education?</a:t>
            </a:r>
            <a:endParaRPr lang="en-US" dirty="0"/>
          </a:p>
        </p:txBody>
      </p:sp>
      <p:sp>
        <p:nvSpPr>
          <p:cNvPr id="4" name="Slide Number Placeholder 3"/>
          <p:cNvSpPr>
            <a:spLocks noGrp="1"/>
          </p:cNvSpPr>
          <p:nvPr>
            <p:ph type="sldNum" sz="quarter" idx="4"/>
          </p:nvPr>
        </p:nvSpPr>
        <p:spPr/>
        <p:txBody>
          <a:bodyPr/>
          <a:lstStyle/>
          <a:p>
            <a:fld id="{DDBE135E-2566-4748-853C-8A3B78F0FB00}" type="slidenum">
              <a:rPr lang="en-GB" smtClean="0"/>
              <a:pPr/>
              <a:t>29</a:t>
            </a:fld>
            <a:endParaRPr lang="en-GB" dirty="0"/>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Exploring Science – The S in STEM</a:t>
            </a:r>
            <a:endParaRPr lang="en-US" spc="0" dirty="0">
              <a:solidFill>
                <a:schemeClr val="bg2"/>
              </a:solidFill>
            </a:endParaRPr>
          </a:p>
        </p:txBody>
      </p:sp>
      <p:graphicFrame>
        <p:nvGraphicFramePr>
          <p:cNvPr id="3" name="Table 2">
            <a:extLst>
              <a:ext uri="{FF2B5EF4-FFF2-40B4-BE49-F238E27FC236}">
                <a16:creationId xmlns:a16="http://schemas.microsoft.com/office/drawing/2014/main" id="{B2714C94-4DB8-0641-9BEE-25560C1890FB}"/>
              </a:ext>
            </a:extLst>
          </p:cNvPr>
          <p:cNvGraphicFramePr>
            <a:graphicFrameLocks noGrp="1"/>
          </p:cNvGraphicFramePr>
          <p:nvPr/>
        </p:nvGraphicFramePr>
        <p:xfrm>
          <a:off x="5014278" y="1309016"/>
          <a:ext cx="3306762" cy="3880080"/>
        </p:xfrm>
        <a:graphic>
          <a:graphicData uri="http://schemas.openxmlformats.org/drawingml/2006/table">
            <a:tbl>
              <a:tblPr>
                <a:tableStyleId>{5C22544A-7EE6-4342-B048-85BDC9FD1C3A}</a:tableStyleId>
              </a:tblPr>
              <a:tblGrid>
                <a:gridCol w="3306762">
                  <a:extLst>
                    <a:ext uri="{9D8B030D-6E8A-4147-A177-3AD203B41FA5}">
                      <a16:colId xmlns:a16="http://schemas.microsoft.com/office/drawing/2014/main" val="2423236603"/>
                    </a:ext>
                  </a:extLst>
                </a:gridCol>
              </a:tblGrid>
              <a:tr h="540000">
                <a:tc>
                  <a:txBody>
                    <a:bodyPr/>
                    <a:lstStyle/>
                    <a:p>
                      <a:pPr algn="l" fontAlgn="t"/>
                      <a:r>
                        <a:rPr lang="en-GB" sz="1800" b="1" u="none" strike="noStrike" dirty="0">
                          <a:solidFill>
                            <a:srgbClr val="FFFFFF"/>
                          </a:solidFill>
                          <a:effectLst/>
                        </a:rPr>
                        <a:t>Application of knowledge </a:t>
                      </a:r>
                      <a:endParaRPr lang="en-GB" sz="1800" b="1" i="0" u="none" strike="noStrike" dirty="0">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19136537"/>
                  </a:ext>
                </a:extLst>
              </a:tr>
              <a:tr h="540000">
                <a:tc>
                  <a:txBody>
                    <a:bodyPr/>
                    <a:lstStyle/>
                    <a:p>
                      <a:pPr algn="l" fontAlgn="t"/>
                      <a:r>
                        <a:rPr lang="en-GB" sz="1800" b="1" u="none" strike="noStrike" dirty="0">
                          <a:solidFill>
                            <a:srgbClr val="FFFFFF"/>
                          </a:solidFill>
                          <a:effectLst/>
                        </a:rPr>
                        <a:t>Innovation and invention</a:t>
                      </a:r>
                      <a:endParaRPr lang="en-GB" sz="1800" b="1" i="0" u="none" strike="noStrike" dirty="0">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659771613"/>
                  </a:ext>
                </a:extLst>
              </a:tr>
              <a:tr h="540000">
                <a:tc>
                  <a:txBody>
                    <a:bodyPr/>
                    <a:lstStyle/>
                    <a:p>
                      <a:pPr algn="l" fontAlgn="t"/>
                      <a:r>
                        <a:rPr lang="en-GB" sz="1800" b="1" u="none" strike="noStrike" dirty="0">
                          <a:solidFill>
                            <a:srgbClr val="FFFFFF"/>
                          </a:solidFill>
                          <a:effectLst/>
                        </a:rPr>
                        <a:t>Problem-solving</a:t>
                      </a:r>
                      <a:endParaRPr lang="en-GB" sz="1800" b="1" i="0" u="none" strike="noStrike" dirty="0">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944250101"/>
                  </a:ext>
                </a:extLst>
              </a:tr>
              <a:tr h="540000">
                <a:tc>
                  <a:txBody>
                    <a:bodyPr/>
                    <a:lstStyle/>
                    <a:p>
                      <a:pPr algn="l" fontAlgn="t"/>
                      <a:r>
                        <a:rPr lang="en-GB" sz="1800" b="1" u="none" strike="noStrike" dirty="0">
                          <a:solidFill>
                            <a:srgbClr val="FFFFFF"/>
                          </a:solidFill>
                          <a:effectLst/>
                        </a:rPr>
                        <a:t>Generation and analysis of data</a:t>
                      </a:r>
                      <a:endParaRPr lang="en-GB" sz="1800" b="1" i="0" u="none" strike="noStrike" dirty="0">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4050961944"/>
                  </a:ext>
                </a:extLst>
              </a:tr>
              <a:tr h="540000">
                <a:tc>
                  <a:txBody>
                    <a:bodyPr/>
                    <a:lstStyle/>
                    <a:p>
                      <a:pPr algn="l" fontAlgn="t"/>
                      <a:r>
                        <a:rPr lang="en-GB" sz="1800" b="1" u="none" strike="noStrike" dirty="0">
                          <a:solidFill>
                            <a:srgbClr val="FFFFFF"/>
                          </a:solidFill>
                          <a:effectLst/>
                        </a:rPr>
                        <a:t>Critical evaluation</a:t>
                      </a:r>
                      <a:endParaRPr lang="en-GB" sz="1800" b="1" i="0" u="none" strike="noStrike" dirty="0">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036649535"/>
                  </a:ext>
                </a:extLst>
              </a:tr>
              <a:tr h="540000">
                <a:tc>
                  <a:txBody>
                    <a:bodyPr/>
                    <a:lstStyle/>
                    <a:p>
                      <a:pPr algn="l" fontAlgn="t"/>
                      <a:r>
                        <a:rPr lang="en-GB" sz="1800" b="1" u="none" strike="noStrike" dirty="0">
                          <a:solidFill>
                            <a:srgbClr val="FFFFFF"/>
                          </a:solidFill>
                          <a:effectLst/>
                        </a:rPr>
                        <a:t>Use of maths</a:t>
                      </a:r>
                      <a:endParaRPr lang="en-GB" sz="1800" b="1" i="0" u="none" strike="noStrike" dirty="0">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564231800"/>
                  </a:ext>
                </a:extLst>
              </a:tr>
              <a:tr h="540000">
                <a:tc>
                  <a:txBody>
                    <a:bodyPr/>
                    <a:lstStyle/>
                    <a:p>
                      <a:pPr algn="l" fontAlgn="t"/>
                      <a:r>
                        <a:rPr lang="en-GB" sz="1800" b="1" u="none" strike="noStrike" dirty="0">
                          <a:solidFill>
                            <a:srgbClr val="FFFFFF"/>
                          </a:solidFill>
                          <a:effectLst/>
                        </a:rPr>
                        <a:t>Communication</a:t>
                      </a:r>
                      <a:endParaRPr lang="en-GB" sz="1800" b="1" i="0" u="none" strike="noStrike" dirty="0">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02736543"/>
                  </a:ext>
                </a:extLst>
              </a:tr>
            </a:tbl>
          </a:graphicData>
        </a:graphic>
      </p:graphicFrame>
      <p:graphicFrame>
        <p:nvGraphicFramePr>
          <p:cNvPr id="6" name="Table 5">
            <a:extLst>
              <a:ext uri="{FF2B5EF4-FFF2-40B4-BE49-F238E27FC236}">
                <a16:creationId xmlns:a16="http://schemas.microsoft.com/office/drawing/2014/main" id="{E9D20406-D6C2-B148-A312-06BC9F3A4926}"/>
              </a:ext>
            </a:extLst>
          </p:cNvPr>
          <p:cNvGraphicFramePr>
            <a:graphicFrameLocks noGrp="1"/>
          </p:cNvGraphicFramePr>
          <p:nvPr>
            <p:extLst>
              <p:ext uri="{D42A27DB-BD31-4B8C-83A1-F6EECF244321}">
                <p14:modId xmlns:p14="http://schemas.microsoft.com/office/powerpoint/2010/main" val="1434313742"/>
              </p:ext>
            </p:extLst>
          </p:nvPr>
        </p:nvGraphicFramePr>
        <p:xfrm>
          <a:off x="880269" y="1309016"/>
          <a:ext cx="3550920" cy="3880080"/>
        </p:xfrm>
        <a:graphic>
          <a:graphicData uri="http://schemas.openxmlformats.org/drawingml/2006/table">
            <a:tbl>
              <a:tblPr>
                <a:tableStyleId>{5C22544A-7EE6-4342-B048-85BDC9FD1C3A}</a:tableStyleId>
              </a:tblPr>
              <a:tblGrid>
                <a:gridCol w="3550920">
                  <a:extLst>
                    <a:ext uri="{9D8B030D-6E8A-4147-A177-3AD203B41FA5}">
                      <a16:colId xmlns:a16="http://schemas.microsoft.com/office/drawing/2014/main" val="2524558989"/>
                    </a:ext>
                  </a:extLst>
                </a:gridCol>
              </a:tblGrid>
              <a:tr h="1263020">
                <a:tc>
                  <a:txBody>
                    <a:bodyPr/>
                    <a:lstStyle/>
                    <a:p>
                      <a:r>
                        <a:rPr lang="en-US" b="0" dirty="0">
                          <a:solidFill>
                            <a:schemeClr val="tx1"/>
                          </a:solidFill>
                        </a:rPr>
                        <a:t>Agree and use common language about STEM skills in science and maths (and design  &amp; technology).</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234884763"/>
                  </a:ext>
                </a:extLst>
              </a:tr>
              <a:tr h="12630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Introduce more exploratory classroom activities, which involve STEM skills. </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589216498"/>
                  </a:ext>
                </a:extLst>
              </a:tr>
              <a:tr h="1354040">
                <a:tc>
                  <a:txBody>
                    <a:bodyPr/>
                    <a:lstStyle/>
                    <a:p>
                      <a:r>
                        <a:rPr lang="en-US" dirty="0">
                          <a:solidFill>
                            <a:schemeClr val="tx1"/>
                          </a:solidFill>
                        </a:rPr>
                        <a:t>Use examples with clear links to STEM (including careers). </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577304443"/>
                  </a:ext>
                </a:extLst>
              </a:tr>
            </a:tbl>
          </a:graphicData>
        </a:graphic>
      </p:graphicFrame>
    </p:spTree>
    <p:extLst>
      <p:ext uri="{BB962C8B-B14F-4D97-AF65-F5344CB8AC3E}">
        <p14:creationId xmlns:p14="http://schemas.microsoft.com/office/powerpoint/2010/main" val="371756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ESWS7 Cover.jpg">
            <a:extLst>
              <a:ext uri="{FF2B5EF4-FFF2-40B4-BE49-F238E27FC236}">
                <a16:creationId xmlns:a16="http://schemas.microsoft.com/office/drawing/2014/main" id="{2B29F981-B12C-D740-960F-468AEFA7A8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1337" y="1517750"/>
            <a:ext cx="3349466" cy="4197326"/>
          </a:xfrm>
          <a:prstGeom prst="rect">
            <a:avLst/>
          </a:prstGeom>
        </p:spPr>
      </p:pic>
      <p:pic>
        <p:nvPicPr>
          <p:cNvPr id="26" name="Picture 25" descr="51clTeGHHDL.jpg">
            <a:extLst>
              <a:ext uri="{FF2B5EF4-FFF2-40B4-BE49-F238E27FC236}">
                <a16:creationId xmlns:a16="http://schemas.microsoft.com/office/drawing/2014/main" id="{1758AEBD-AD13-A243-B477-50997B1384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54034" y="3537877"/>
            <a:ext cx="1730366" cy="2179301"/>
          </a:xfrm>
          <a:prstGeom prst="rect">
            <a:avLst/>
          </a:prstGeom>
        </p:spPr>
      </p:pic>
      <p:pic>
        <p:nvPicPr>
          <p:cNvPr id="33" name="Picture 32" descr="Maths, English and Science Tests.jpg">
            <a:extLst>
              <a:ext uri="{FF2B5EF4-FFF2-40B4-BE49-F238E27FC236}">
                <a16:creationId xmlns:a16="http://schemas.microsoft.com/office/drawing/2014/main" id="{9C4A3384-DE73-B24A-9B06-E59929A381D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75861" y="1518444"/>
            <a:ext cx="1372055" cy="1957798"/>
          </a:xfrm>
          <a:prstGeom prst="rect">
            <a:avLst/>
          </a:prstGeom>
        </p:spPr>
      </p:pic>
      <p:sp>
        <p:nvSpPr>
          <p:cNvPr id="13" name="Title 12"/>
          <p:cNvSpPr>
            <a:spLocks noGrp="1"/>
          </p:cNvSpPr>
          <p:nvPr>
            <p:ph type="title"/>
          </p:nvPr>
        </p:nvSpPr>
        <p:spPr>
          <a:xfrm>
            <a:off x="541337" y="417600"/>
            <a:ext cx="8259763" cy="1030200"/>
          </a:xfrm>
        </p:spPr>
        <p:txBody>
          <a:bodyPr/>
          <a:lstStyle/>
          <a:p>
            <a:r>
              <a:rPr lang="en-GB" dirty="0"/>
              <a:t>Introductions</a:t>
            </a:r>
            <a:endParaRPr lang="en-US" dirty="0"/>
          </a:p>
        </p:txBody>
      </p:sp>
      <p:sp>
        <p:nvSpPr>
          <p:cNvPr id="2" name="Slide Number Placeholder 1"/>
          <p:cNvSpPr>
            <a:spLocks noGrp="1"/>
          </p:cNvSpPr>
          <p:nvPr>
            <p:ph type="sldNum" sz="quarter" idx="4"/>
          </p:nvPr>
        </p:nvSpPr>
        <p:spPr/>
        <p:txBody>
          <a:bodyPr/>
          <a:lstStyle/>
          <a:p>
            <a:fld id="{DDBE135E-2566-4748-853C-8A3B78F0FB00}" type="slidenum">
              <a:rPr lang="en-GB" smtClean="0"/>
              <a:pPr/>
              <a:t>3</a:t>
            </a:fld>
            <a:endParaRPr lang="en-GB" dirty="0"/>
          </a:p>
        </p:txBody>
      </p:sp>
      <p:sp>
        <p:nvSpPr>
          <p:cNvPr id="14"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Exploring Science – The S in STEM</a:t>
            </a:r>
            <a:endParaRPr lang="en-US" spc="0" dirty="0">
              <a:solidFill>
                <a:schemeClr val="bg2"/>
              </a:solidFill>
            </a:endParaRPr>
          </a:p>
        </p:txBody>
      </p:sp>
      <p:pic>
        <p:nvPicPr>
          <p:cNvPr id="34" name="Picture 33" descr="CachedImage.axd3.jpg">
            <a:extLst>
              <a:ext uri="{FF2B5EF4-FFF2-40B4-BE49-F238E27FC236}">
                <a16:creationId xmlns:a16="http://schemas.microsoft.com/office/drawing/2014/main" id="{B670D0A7-9949-ED43-B443-294B9BF2004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35899" y="1515647"/>
            <a:ext cx="1578592" cy="1963393"/>
          </a:xfrm>
          <a:prstGeom prst="rect">
            <a:avLst/>
          </a:prstGeom>
        </p:spPr>
      </p:pic>
      <p:sp>
        <p:nvSpPr>
          <p:cNvPr id="36" name="Text Placeholder 35">
            <a:extLst>
              <a:ext uri="{FF2B5EF4-FFF2-40B4-BE49-F238E27FC236}">
                <a16:creationId xmlns:a16="http://schemas.microsoft.com/office/drawing/2014/main" id="{BBD3B30E-8A08-1244-89C3-8A1F17FFF898}"/>
              </a:ext>
            </a:extLst>
          </p:cNvPr>
          <p:cNvSpPr>
            <a:spLocks noGrp="1"/>
          </p:cNvSpPr>
          <p:nvPr>
            <p:ph type="body" sz="quarter" idx="21"/>
          </p:nvPr>
        </p:nvSpPr>
        <p:spPr/>
        <p:txBody>
          <a:bodyPr/>
          <a:lstStyle/>
          <a:p>
            <a:endParaRPr lang="en-US"/>
          </a:p>
        </p:txBody>
      </p:sp>
      <p:pic>
        <p:nvPicPr>
          <p:cNvPr id="40" name="Picture 39">
            <a:extLst>
              <a:ext uri="{FF2B5EF4-FFF2-40B4-BE49-F238E27FC236}">
                <a16:creationId xmlns:a16="http://schemas.microsoft.com/office/drawing/2014/main" id="{277C5264-6D16-EE46-981E-360D0473B0E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52172" y="1515647"/>
            <a:ext cx="1422357" cy="1967595"/>
          </a:xfrm>
          <a:prstGeom prst="rect">
            <a:avLst/>
          </a:prstGeom>
        </p:spPr>
      </p:pic>
      <p:pic>
        <p:nvPicPr>
          <p:cNvPr id="46" name="Picture 45">
            <a:extLst>
              <a:ext uri="{FF2B5EF4-FFF2-40B4-BE49-F238E27FC236}">
                <a16:creationId xmlns:a16="http://schemas.microsoft.com/office/drawing/2014/main" id="{1205ADEF-5F65-1D45-BD55-4E55782222D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536239">
            <a:off x="5750871" y="3533675"/>
            <a:ext cx="1071388" cy="1352763"/>
          </a:xfrm>
          <a:prstGeom prst="rect">
            <a:avLst/>
          </a:prstGeom>
        </p:spPr>
      </p:pic>
      <p:pic>
        <p:nvPicPr>
          <p:cNvPr id="48" name="Picture 47">
            <a:extLst>
              <a:ext uri="{FF2B5EF4-FFF2-40B4-BE49-F238E27FC236}">
                <a16:creationId xmlns:a16="http://schemas.microsoft.com/office/drawing/2014/main" id="{ED28172F-649C-E740-83FA-680295B2CBF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9269969">
            <a:off x="5829880" y="4662490"/>
            <a:ext cx="822342" cy="1027927"/>
          </a:xfrm>
          <a:prstGeom prst="rect">
            <a:avLst/>
          </a:prstGeom>
        </p:spPr>
      </p:pic>
      <p:pic>
        <p:nvPicPr>
          <p:cNvPr id="25" name="Picture 24" descr="51CAuGGLDHL.jpg">
            <a:extLst>
              <a:ext uri="{FF2B5EF4-FFF2-40B4-BE49-F238E27FC236}">
                <a16:creationId xmlns:a16="http://schemas.microsoft.com/office/drawing/2014/main" id="{441B2A58-6DB3-D549-8B1A-BF56DBCED82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883629" y="3537877"/>
            <a:ext cx="1565380" cy="2168116"/>
          </a:xfrm>
          <a:prstGeom prst="rect">
            <a:avLst/>
          </a:prstGeom>
        </p:spPr>
      </p:pic>
    </p:spTree>
    <p:extLst>
      <p:ext uri="{BB962C8B-B14F-4D97-AF65-F5344CB8AC3E}">
        <p14:creationId xmlns:p14="http://schemas.microsoft.com/office/powerpoint/2010/main" val="28949603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7779702" cy="801601"/>
          </a:xfrm>
        </p:spPr>
        <p:txBody>
          <a:bodyPr/>
          <a:lstStyle/>
          <a:p>
            <a:r>
              <a:rPr lang="en-GB" dirty="0"/>
              <a:t>Further information</a:t>
            </a:r>
            <a:endParaRPr lang="en-US" dirty="0"/>
          </a:p>
        </p:txBody>
      </p:sp>
      <p:sp>
        <p:nvSpPr>
          <p:cNvPr id="4" name="Slide Number Placeholder 3"/>
          <p:cNvSpPr>
            <a:spLocks noGrp="1"/>
          </p:cNvSpPr>
          <p:nvPr>
            <p:ph type="sldNum" sz="quarter" idx="4"/>
          </p:nvPr>
        </p:nvSpPr>
        <p:spPr/>
        <p:txBody>
          <a:bodyPr/>
          <a:lstStyle/>
          <a:p>
            <a:fld id="{DDBE135E-2566-4748-853C-8A3B78F0FB00}" type="slidenum">
              <a:rPr lang="en-GB" smtClean="0"/>
              <a:pPr/>
              <a:t>30</a:t>
            </a:fld>
            <a:endParaRPr lang="en-GB" dirty="0"/>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Exploring Science – The S in STEM</a:t>
            </a:r>
            <a:endParaRPr lang="en-US" spc="0" dirty="0">
              <a:solidFill>
                <a:schemeClr val="bg2"/>
              </a:solidFill>
            </a:endParaRPr>
          </a:p>
        </p:txBody>
      </p:sp>
      <p:sp>
        <p:nvSpPr>
          <p:cNvPr id="8" name="Rectangle 7">
            <a:extLst>
              <a:ext uri="{FF2B5EF4-FFF2-40B4-BE49-F238E27FC236}">
                <a16:creationId xmlns:a16="http://schemas.microsoft.com/office/drawing/2014/main" id="{25FC954A-518D-BA4B-97F7-D93B1C8D3892}"/>
              </a:ext>
            </a:extLst>
          </p:cNvPr>
          <p:cNvSpPr/>
          <p:nvPr/>
        </p:nvSpPr>
        <p:spPr>
          <a:xfrm>
            <a:off x="750054" y="3849864"/>
            <a:ext cx="3811349" cy="19116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91F16AD-CA1F-8445-B474-D38A70C3D78A}"/>
              </a:ext>
            </a:extLst>
          </p:cNvPr>
          <p:cNvSpPr txBox="1"/>
          <p:nvPr/>
        </p:nvSpPr>
        <p:spPr>
          <a:xfrm>
            <a:off x="541338" y="1545579"/>
            <a:ext cx="7632464" cy="4431983"/>
          </a:xfrm>
          <a:prstGeom prst="rect">
            <a:avLst/>
          </a:prstGeom>
          <a:noFill/>
        </p:spPr>
        <p:txBody>
          <a:bodyPr wrap="square" lIns="0" tIns="0" rIns="0" bIns="0" rtlCol="0">
            <a:spAutoFit/>
          </a:bodyPr>
          <a:lstStyle/>
          <a:p>
            <a:r>
              <a:rPr lang="en-US" sz="1600" dirty="0"/>
              <a:t>Instructions for mystery tubes at:</a:t>
            </a:r>
          </a:p>
          <a:p>
            <a:r>
              <a:rPr lang="en-US" sz="1600" b="1" dirty="0"/>
              <a:t>https://</a:t>
            </a:r>
            <a:r>
              <a:rPr lang="en-US" sz="1600" b="1" dirty="0" err="1"/>
              <a:t>undsci.berkeley.edu</a:t>
            </a:r>
            <a:r>
              <a:rPr lang="en-US" sz="1600" b="1" dirty="0"/>
              <a:t>/lessons/</a:t>
            </a:r>
            <a:r>
              <a:rPr lang="en-US" sz="1600" b="1" dirty="0" err="1"/>
              <a:t>mystery_tubes.html</a:t>
            </a:r>
            <a:endParaRPr lang="en-US" sz="1600" b="1" dirty="0"/>
          </a:p>
          <a:p>
            <a:endParaRPr lang="en-GB" sz="1600" dirty="0"/>
          </a:p>
          <a:p>
            <a:r>
              <a:rPr lang="en-GB" sz="1600" dirty="0"/>
              <a:t>Useful websites for finding STEM skill activities:</a:t>
            </a:r>
          </a:p>
          <a:p>
            <a:r>
              <a:rPr lang="en-GB" sz="1600" b="1" dirty="0"/>
              <a:t>https://undsci.berkeley.edu/</a:t>
            </a:r>
          </a:p>
          <a:p>
            <a:r>
              <a:rPr lang="en-GB" sz="1600" b="1" dirty="0"/>
              <a:t>https://www.stem.org.uk/</a:t>
            </a:r>
          </a:p>
          <a:p>
            <a:r>
              <a:rPr lang="en-GB" sz="1600" b="1" dirty="0"/>
              <a:t>https://practicalaction.org/schools</a:t>
            </a:r>
          </a:p>
          <a:p>
            <a:endParaRPr lang="en-US" sz="1600" dirty="0"/>
          </a:p>
          <a:p>
            <a:r>
              <a:rPr lang="en-US" sz="1600" dirty="0"/>
              <a:t>		        	</a:t>
            </a:r>
          </a:p>
          <a:p>
            <a:endParaRPr lang="en-US" sz="1600" dirty="0"/>
          </a:p>
          <a:p>
            <a:r>
              <a:rPr lang="en-US" sz="1600" dirty="0"/>
              <a:t>				@</a:t>
            </a:r>
            <a:r>
              <a:rPr lang="en-US" sz="1600" dirty="0" err="1"/>
              <a:t>marklevesley</a:t>
            </a:r>
            <a:endParaRPr lang="en-US" sz="1600" dirty="0"/>
          </a:p>
          <a:p>
            <a:endParaRPr lang="en-US" sz="1600" dirty="0"/>
          </a:p>
          <a:p>
            <a:endParaRPr lang="en-US" sz="1600" dirty="0"/>
          </a:p>
          <a:p>
            <a:endParaRPr lang="en-US" sz="1600" dirty="0"/>
          </a:p>
          <a:p>
            <a:endParaRPr lang="en-US" sz="1600" dirty="0"/>
          </a:p>
          <a:p>
            <a:endParaRPr lang="en-US" sz="1600" dirty="0"/>
          </a:p>
          <a:p>
            <a:r>
              <a:rPr lang="en-US" sz="1600" dirty="0"/>
              <a:t>			 	</a:t>
            </a:r>
            <a:r>
              <a:rPr lang="en-US" sz="1600" dirty="0" err="1"/>
              <a:t>www.levesley.com</a:t>
            </a:r>
            <a:endParaRPr lang="en-US" sz="1600" dirty="0"/>
          </a:p>
          <a:p>
            <a:endParaRPr lang="en-US" sz="1600" dirty="0">
              <a:solidFill>
                <a:schemeClr val="tx2"/>
              </a:solidFill>
            </a:endParaRPr>
          </a:p>
        </p:txBody>
      </p:sp>
      <p:pic>
        <p:nvPicPr>
          <p:cNvPr id="9" name="Picture 8">
            <a:extLst>
              <a:ext uri="{FF2B5EF4-FFF2-40B4-BE49-F238E27FC236}">
                <a16:creationId xmlns:a16="http://schemas.microsoft.com/office/drawing/2014/main" id="{23BF5FAA-0B3F-294E-9E99-6A6CE91A00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20464" y="3595473"/>
            <a:ext cx="1106406" cy="1106406"/>
          </a:xfrm>
          <a:prstGeom prst="rect">
            <a:avLst/>
          </a:prstGeom>
        </p:spPr>
      </p:pic>
      <p:pic>
        <p:nvPicPr>
          <p:cNvPr id="10" name="Picture 9">
            <a:extLst>
              <a:ext uri="{FF2B5EF4-FFF2-40B4-BE49-F238E27FC236}">
                <a16:creationId xmlns:a16="http://schemas.microsoft.com/office/drawing/2014/main" id="{BA6B6BEF-C031-264C-B58B-B9982FBD8DF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55875" y="4956270"/>
            <a:ext cx="835583" cy="1045527"/>
          </a:xfrm>
          <a:prstGeom prst="rect">
            <a:avLst/>
          </a:prstGeom>
        </p:spPr>
      </p:pic>
    </p:spTree>
    <p:extLst>
      <p:ext uri="{BB962C8B-B14F-4D97-AF65-F5344CB8AC3E}">
        <p14:creationId xmlns:p14="http://schemas.microsoft.com/office/powerpoint/2010/main" val="1477566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1B3A6"/>
        </a:solidFill>
        <a:effectLst/>
      </p:bgPr>
    </p:bg>
    <p:spTree>
      <p:nvGrpSpPr>
        <p:cNvPr id="1" name="Shape 1878"/>
        <p:cNvGrpSpPr/>
        <p:nvPr/>
      </p:nvGrpSpPr>
      <p:grpSpPr>
        <a:xfrm>
          <a:off x="0" y="0"/>
          <a:ext cx="0" cy="0"/>
          <a:chOff x="0" y="0"/>
          <a:chExt cx="0" cy="0"/>
        </a:xfrm>
      </p:grpSpPr>
      <p:sp>
        <p:nvSpPr>
          <p:cNvPr id="7" name="Text Placeholder 6">
            <a:extLst>
              <a:ext uri="{FF2B5EF4-FFF2-40B4-BE49-F238E27FC236}">
                <a16:creationId xmlns:a16="http://schemas.microsoft.com/office/drawing/2014/main" id="{4FA27E70-0DEA-4344-A652-98F64C7944A9}"/>
              </a:ext>
            </a:extLst>
          </p:cNvPr>
          <p:cNvSpPr>
            <a:spLocks noGrp="1"/>
          </p:cNvSpPr>
          <p:nvPr>
            <p:ph type="body" idx="1"/>
          </p:nvPr>
        </p:nvSpPr>
        <p:spPr>
          <a:xfrm>
            <a:off x="512459" y="1403805"/>
            <a:ext cx="8092515" cy="3124199"/>
          </a:xfrm>
        </p:spPr>
        <p:txBody>
          <a:bodyPr/>
          <a:lstStyle/>
          <a:p>
            <a:pPr>
              <a:lnSpc>
                <a:spcPct val="100000"/>
              </a:lnSpc>
              <a:spcAft>
                <a:spcPts val="1200"/>
              </a:spcAft>
            </a:pPr>
            <a:r>
              <a:rPr lang="en-US" sz="2400" b="1" dirty="0">
                <a:solidFill>
                  <a:srgbClr val="033156"/>
                </a:solidFill>
              </a:rPr>
              <a:t>Join our STEM International </a:t>
            </a:r>
            <a:br>
              <a:rPr lang="en-US" sz="2400" b="1" dirty="0">
                <a:solidFill>
                  <a:srgbClr val="033156"/>
                </a:solidFill>
              </a:rPr>
            </a:br>
            <a:r>
              <a:rPr lang="en-US" sz="2400" b="1" dirty="0">
                <a:solidFill>
                  <a:srgbClr val="033156"/>
                </a:solidFill>
              </a:rPr>
              <a:t>Schools Community Group to access…</a:t>
            </a:r>
            <a:endParaRPr lang="en-US" sz="1400" dirty="0"/>
          </a:p>
        </p:txBody>
      </p:sp>
      <p:sp>
        <p:nvSpPr>
          <p:cNvPr id="6" name="Title 5">
            <a:extLst>
              <a:ext uri="{FF2B5EF4-FFF2-40B4-BE49-F238E27FC236}">
                <a16:creationId xmlns:a16="http://schemas.microsoft.com/office/drawing/2014/main" id="{D0AA70FE-7C21-E149-A753-AC3171EEACC6}"/>
              </a:ext>
            </a:extLst>
          </p:cNvPr>
          <p:cNvSpPr>
            <a:spLocks noGrp="1"/>
          </p:cNvSpPr>
          <p:nvPr>
            <p:ph type="title"/>
          </p:nvPr>
        </p:nvSpPr>
        <p:spPr/>
        <p:txBody>
          <a:bodyPr/>
          <a:lstStyle/>
          <a:p>
            <a:r>
              <a:rPr lang="en-US" dirty="0"/>
              <a:t>International Schools Community</a:t>
            </a:r>
            <a:endParaRPr lang="en-US" sz="1800" dirty="0"/>
          </a:p>
        </p:txBody>
      </p:sp>
      <p:sp>
        <p:nvSpPr>
          <p:cNvPr id="4" name="Text Placeholder 6">
            <a:extLst>
              <a:ext uri="{FF2B5EF4-FFF2-40B4-BE49-F238E27FC236}">
                <a16:creationId xmlns:a16="http://schemas.microsoft.com/office/drawing/2014/main" id="{A38F49E2-41FB-CC47-B7BD-F42A137A9809}"/>
              </a:ext>
            </a:extLst>
          </p:cNvPr>
          <p:cNvSpPr txBox="1">
            <a:spLocks/>
          </p:cNvSpPr>
          <p:nvPr/>
        </p:nvSpPr>
        <p:spPr>
          <a:xfrm>
            <a:off x="512459" y="2390392"/>
            <a:ext cx="3350624" cy="3124199"/>
          </a:xfrm>
          <a:prstGeom prst="rect">
            <a:avLst/>
          </a:prstGeom>
          <a:noFill/>
          <a:ln>
            <a:noFill/>
          </a:ln>
        </p:spPr>
        <p:txBody>
          <a:bodyPr wrap="square" lIns="0" tIns="0" rIns="0" bIns="0" anchor="t" anchorCtr="0"/>
          <a:lstStyle>
            <a:lvl1pPr marL="0" marR="0" lvl="0" indent="0" algn="l" defTabSz="914400" rtl="0" eaLnBrk="1" latinLnBrk="0" hangingPunct="1">
              <a:lnSpc>
                <a:spcPct val="118750"/>
              </a:lnSpc>
              <a:spcBef>
                <a:spcPts val="0"/>
              </a:spcBef>
              <a:spcAft>
                <a:spcPts val="0"/>
              </a:spcAft>
              <a:buClr>
                <a:schemeClr val="dk1"/>
              </a:buClr>
              <a:buFont typeface="Arial"/>
              <a:buNone/>
              <a:defRPr sz="1600" b="0" i="0" u="none" strike="noStrike" kern="1200" cap="none">
                <a:solidFill>
                  <a:schemeClr val="bg1"/>
                </a:solidFill>
                <a:latin typeface="Arial"/>
                <a:ea typeface="Arial"/>
                <a:cs typeface="Arial"/>
                <a:sym typeface="Arial"/>
              </a:defRPr>
            </a:lvl1pPr>
            <a:lvl2pPr marL="0" marR="0" lvl="1" indent="0" algn="l" defTabSz="914400" rtl="0" eaLnBrk="1" latinLnBrk="0" hangingPunct="1">
              <a:lnSpc>
                <a:spcPct val="133333"/>
              </a:lnSpc>
              <a:spcBef>
                <a:spcPts val="1701"/>
              </a:spcBef>
              <a:spcAft>
                <a:spcPts val="0"/>
              </a:spcAft>
              <a:buClr>
                <a:schemeClr val="lt2"/>
              </a:buClr>
              <a:buFont typeface="Arial"/>
              <a:buNone/>
              <a:defRPr sz="1200" b="0" i="1" u="none" strike="noStrike" kern="1200" cap="none">
                <a:solidFill>
                  <a:srgbClr val="000000"/>
                </a:solidFill>
                <a:latin typeface="Arial"/>
                <a:ea typeface="Arial"/>
                <a:cs typeface="Arial"/>
                <a:sym typeface="Arial"/>
              </a:defRPr>
            </a:lvl2pPr>
            <a:lvl3pPr marL="658800" marR="0" lvl="2" indent="39700" algn="l" defTabSz="914400" rtl="0" eaLnBrk="1" latinLnBrk="0" hangingPunct="1">
              <a:lnSpc>
                <a:spcPct val="118750"/>
              </a:lnSpc>
              <a:spcBef>
                <a:spcPts val="0"/>
              </a:spcBef>
              <a:spcAft>
                <a:spcPts val="0"/>
              </a:spcAft>
              <a:buClr>
                <a:srgbClr val="505759"/>
              </a:buClr>
              <a:buSzPct val="100000"/>
              <a:buFont typeface="Arial"/>
              <a:buChar char="‒"/>
              <a:defRPr sz="1600" b="0" i="0" u="none" strike="noStrike" kern="1200" cap="none">
                <a:solidFill>
                  <a:schemeClr val="lt2"/>
                </a:solidFill>
                <a:latin typeface="Arial"/>
                <a:ea typeface="Arial"/>
                <a:cs typeface="Arial"/>
                <a:sym typeface="Arial"/>
              </a:defRPr>
            </a:lvl3pPr>
            <a:lvl4pPr marL="781050" marR="0" lvl="3" indent="-6350" algn="l" defTabSz="914400" rtl="0" eaLnBrk="1" latinLnBrk="0" hangingPunct="1">
              <a:lnSpc>
                <a:spcPct val="125000"/>
              </a:lnSpc>
              <a:spcBef>
                <a:spcPts val="0"/>
              </a:spcBef>
              <a:spcAft>
                <a:spcPts val="850"/>
              </a:spcAft>
              <a:buClr>
                <a:schemeClr val="lt2"/>
              </a:buClr>
              <a:buFont typeface="Arial"/>
              <a:buNone/>
              <a:defRPr sz="1200" b="0" i="0" u="none" strike="noStrike" kern="1200" cap="none">
                <a:solidFill>
                  <a:schemeClr val="lt2"/>
                </a:solidFill>
                <a:latin typeface="Arial"/>
                <a:ea typeface="Arial"/>
                <a:cs typeface="Arial"/>
                <a:sym typeface="Arial"/>
              </a:defRPr>
            </a:lvl4pPr>
            <a:lvl5pPr marL="2057400" marR="0" lvl="4" indent="114300" algn="l" defTabSz="914400" rtl="0" eaLnBrk="1" latinLnBrk="0" hangingPunct="1">
              <a:lnSpc>
                <a:spcPct val="100000"/>
              </a:lnSpc>
              <a:spcBef>
                <a:spcPts val="360"/>
              </a:spcBef>
              <a:spcAft>
                <a:spcPts val="0"/>
              </a:spcAft>
              <a:buClr>
                <a:schemeClr val="dk1"/>
              </a:buClr>
              <a:buSzPct val="100000"/>
              <a:buFont typeface="Arial"/>
              <a:buChar char="»"/>
              <a:defRPr sz="1800" b="0" i="0" u="none" strike="noStrike" kern="1200" cap="none">
                <a:solidFill>
                  <a:schemeClr val="dk1"/>
                </a:solidFill>
                <a:latin typeface="Arial"/>
                <a:ea typeface="Arial"/>
                <a:cs typeface="Arial"/>
                <a:sym typeface="Arial"/>
              </a:defRPr>
            </a:lvl5pPr>
            <a:lvl6pPr marL="2540000" marR="0" lvl="5" indent="101600" algn="l" defTabSz="9144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Arial"/>
                <a:ea typeface="Arial"/>
                <a:cs typeface="Arial"/>
                <a:sym typeface="Arial"/>
              </a:defRPr>
            </a:lvl6pPr>
            <a:lvl7pPr marL="2997200" marR="0" lvl="6" indent="101600" algn="l" defTabSz="9144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Arial"/>
                <a:ea typeface="Arial"/>
                <a:cs typeface="Arial"/>
                <a:sym typeface="Arial"/>
              </a:defRPr>
            </a:lvl7pPr>
            <a:lvl8pPr marL="3454400" marR="0" lvl="7" indent="101600" algn="l" defTabSz="9144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Arial"/>
                <a:ea typeface="Arial"/>
                <a:cs typeface="Arial"/>
                <a:sym typeface="Arial"/>
              </a:defRPr>
            </a:lvl8pPr>
            <a:lvl9pPr marL="3911600" marR="0" lvl="8" indent="101600" algn="l" defTabSz="9144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Arial"/>
                <a:ea typeface="Arial"/>
                <a:cs typeface="Arial"/>
                <a:sym typeface="Arial"/>
              </a:defRPr>
            </a:lvl9pPr>
          </a:lstStyle>
          <a:p>
            <a:pPr marL="171450" indent="-171450">
              <a:lnSpc>
                <a:spcPts val="1600"/>
              </a:lnSpc>
              <a:spcAft>
                <a:spcPts val="1200"/>
              </a:spcAft>
              <a:buClrTx/>
              <a:buFont typeface="Arial" panose="020B0604020202020204" pitchFamily="34" charset="0"/>
              <a:buChar char="•"/>
            </a:pPr>
            <a:r>
              <a:rPr lang="en-US" sz="1400" dirty="0"/>
              <a:t>Information about STEM Professional Development events from Pearson in the region (face-to-face and online).</a:t>
            </a:r>
          </a:p>
          <a:p>
            <a:pPr marL="171450" indent="-171450">
              <a:lnSpc>
                <a:spcPts val="1600"/>
              </a:lnSpc>
              <a:spcAft>
                <a:spcPts val="1200"/>
              </a:spcAft>
              <a:buClrTx/>
              <a:buFont typeface="Arial" panose="020B0604020202020204" pitchFamily="34" charset="0"/>
              <a:buChar char="•"/>
            </a:pPr>
            <a:r>
              <a:rPr lang="en-US" sz="1400" dirty="0"/>
              <a:t>The latest thinking in STEM education from industry experts delivered through articles, blogs and webinars.</a:t>
            </a:r>
          </a:p>
          <a:p>
            <a:pPr marL="171450" indent="-171450">
              <a:lnSpc>
                <a:spcPts val="1600"/>
              </a:lnSpc>
              <a:spcAft>
                <a:spcPts val="1200"/>
              </a:spcAft>
              <a:buClrTx/>
              <a:buFont typeface="Arial" panose="020B0604020202020204" pitchFamily="34" charset="0"/>
              <a:buChar char="•"/>
            </a:pPr>
            <a:r>
              <a:rPr lang="en-US" sz="1400" dirty="0"/>
              <a:t>The sharing of best practice in STEM education from UK and US curriculum teachers (K-12).</a:t>
            </a:r>
          </a:p>
          <a:p>
            <a:pPr marL="171450" indent="-171450">
              <a:lnSpc>
                <a:spcPts val="1600"/>
              </a:lnSpc>
              <a:spcAft>
                <a:spcPts val="1200"/>
              </a:spcAft>
              <a:buClrTx/>
              <a:buFont typeface="Arial" panose="020B0604020202020204" pitchFamily="34" charset="0"/>
              <a:buChar char="•"/>
            </a:pPr>
            <a:r>
              <a:rPr lang="en-US" sz="1400" dirty="0"/>
              <a:t>The sharing of experiences from other group members and the opportunity to network with other STEM educators.</a:t>
            </a:r>
          </a:p>
        </p:txBody>
      </p:sp>
      <p:sp>
        <p:nvSpPr>
          <p:cNvPr id="2" name="Rectangle 1">
            <a:extLst>
              <a:ext uri="{FF2B5EF4-FFF2-40B4-BE49-F238E27FC236}">
                <a16:creationId xmlns:a16="http://schemas.microsoft.com/office/drawing/2014/main" id="{B48736FE-15FF-3445-8257-0550FE7FC9FC}"/>
              </a:ext>
            </a:extLst>
          </p:cNvPr>
          <p:cNvSpPr/>
          <p:nvPr/>
        </p:nvSpPr>
        <p:spPr>
          <a:xfrm>
            <a:off x="512458" y="5505565"/>
            <a:ext cx="8092523" cy="679477"/>
          </a:xfrm>
          <a:prstGeom prst="rect">
            <a:avLst/>
          </a:prstGeom>
          <a:solidFill>
            <a:srgbClr val="E4177F"/>
          </a:solidFill>
        </p:spPr>
        <p:txBody>
          <a:bodyPr wrap="square" anchor="ctr">
            <a:noAutofit/>
          </a:bodyPr>
          <a:lstStyle/>
          <a:p>
            <a:pPr marL="228600" algn="ctr">
              <a:buClr>
                <a:schemeClr val="accent5"/>
              </a:buClr>
            </a:pPr>
            <a:r>
              <a:rPr lang="en-GB" b="1" dirty="0">
                <a:solidFill>
                  <a:schemeClr val="bg1"/>
                </a:solidFill>
              </a:rPr>
              <a:t>https://community.pearsoninternationalschools.com/</a:t>
            </a:r>
          </a:p>
          <a:p>
            <a:pPr marL="228600" algn="ctr">
              <a:buClr>
                <a:schemeClr val="accent5"/>
              </a:buClr>
            </a:pPr>
            <a:r>
              <a:rPr lang="en-GB" b="1" dirty="0">
                <a:solidFill>
                  <a:schemeClr val="bg1"/>
                </a:solidFill>
              </a:rPr>
              <a:t>clubs/view/</a:t>
            </a:r>
            <a:r>
              <a:rPr lang="en-GB" b="1" dirty="0" err="1">
                <a:solidFill>
                  <a:schemeClr val="bg1"/>
                </a:solidFill>
              </a:rPr>
              <a:t>pearson</a:t>
            </a:r>
            <a:r>
              <a:rPr lang="en-GB" b="1" dirty="0">
                <a:solidFill>
                  <a:schemeClr val="bg1"/>
                </a:solidFill>
              </a:rPr>
              <a:t>-discover-stem-middle-east</a:t>
            </a:r>
          </a:p>
        </p:txBody>
      </p:sp>
      <p:pic>
        <p:nvPicPr>
          <p:cNvPr id="3" name="Picture 2">
            <a:extLst>
              <a:ext uri="{FF2B5EF4-FFF2-40B4-BE49-F238E27FC236}">
                <a16:creationId xmlns:a16="http://schemas.microsoft.com/office/drawing/2014/main" id="{AE570D40-46E9-1344-B06F-86BACBC97D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05260" y="2674089"/>
            <a:ext cx="4859371" cy="3538890"/>
          </a:xfrm>
          <a:prstGeom prst="rect">
            <a:avLst/>
          </a:prstGeom>
        </p:spPr>
      </p:pic>
    </p:spTree>
    <p:extLst>
      <p:ext uri="{BB962C8B-B14F-4D97-AF65-F5344CB8AC3E}">
        <p14:creationId xmlns:p14="http://schemas.microsoft.com/office/powerpoint/2010/main" val="26222848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There’s so much </a:t>
            </a:r>
            <a:br>
              <a:rPr lang="en-GB"/>
            </a:br>
            <a:r>
              <a:rPr lang="en-GB"/>
              <a:t>more to learn</a:t>
            </a:r>
            <a:endParaRPr lang="en-US"/>
          </a:p>
        </p:txBody>
      </p:sp>
      <p:sp>
        <p:nvSpPr>
          <p:cNvPr id="3" name="Text Placeholder 2"/>
          <p:cNvSpPr>
            <a:spLocks noGrp="1"/>
          </p:cNvSpPr>
          <p:nvPr>
            <p:ph type="body" sz="quarter" idx="10"/>
          </p:nvPr>
        </p:nvSpPr>
        <p:spPr/>
        <p:txBody>
          <a:bodyPr/>
          <a:lstStyle/>
          <a:p>
            <a:r>
              <a:rPr lang="en-GB" dirty="0"/>
              <a:t>Find out more about us at </a:t>
            </a:r>
          </a:p>
          <a:p>
            <a:endParaRPr lang="en-GB" dirty="0"/>
          </a:p>
          <a:p>
            <a:r>
              <a:rPr lang="en-GB" sz="2400" dirty="0"/>
              <a:t>middleeast.pearson.com</a:t>
            </a:r>
          </a:p>
        </p:txBody>
      </p:sp>
    </p:spTree>
    <p:extLst>
      <p:ext uri="{BB962C8B-B14F-4D97-AF65-F5344CB8AC3E}">
        <p14:creationId xmlns:p14="http://schemas.microsoft.com/office/powerpoint/2010/main" val="3436767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2F57"/>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5B37BF-B66F-6549-8172-A13E1CC97B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8857" y="6240252"/>
            <a:ext cx="1294026" cy="479269"/>
          </a:xfrm>
          <a:prstGeom prst="rect">
            <a:avLst/>
          </a:prstGeom>
        </p:spPr>
      </p:pic>
      <p:pic>
        <p:nvPicPr>
          <p:cNvPr id="3" name="Picture 2">
            <a:extLst>
              <a:ext uri="{FF2B5EF4-FFF2-40B4-BE49-F238E27FC236}">
                <a16:creationId xmlns:a16="http://schemas.microsoft.com/office/drawing/2014/main" id="{D0EC270F-A0DB-4746-A112-B340568D414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16680" y="2699832"/>
            <a:ext cx="5867400" cy="1078456"/>
          </a:xfrm>
          <a:prstGeom prst="rect">
            <a:avLst/>
          </a:prstGeom>
        </p:spPr>
      </p:pic>
    </p:spTree>
    <p:extLst>
      <p:ext uri="{BB962C8B-B14F-4D97-AF65-F5344CB8AC3E}">
        <p14:creationId xmlns:p14="http://schemas.microsoft.com/office/powerpoint/2010/main" val="3988887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is STEM?</a:t>
            </a:r>
            <a:endParaRPr lang="en-US" dirty="0"/>
          </a:p>
        </p:txBody>
      </p:sp>
      <p:sp>
        <p:nvSpPr>
          <p:cNvPr id="4" name="Slide Number Placeholder 3"/>
          <p:cNvSpPr>
            <a:spLocks noGrp="1"/>
          </p:cNvSpPr>
          <p:nvPr>
            <p:ph type="sldNum" sz="quarter" idx="4"/>
          </p:nvPr>
        </p:nvSpPr>
        <p:spPr/>
        <p:txBody>
          <a:bodyPr/>
          <a:lstStyle/>
          <a:p>
            <a:fld id="{DDBE135E-2566-4748-853C-8A3B78F0FB00}" type="slidenum">
              <a:rPr lang="en-GB" smtClean="0"/>
              <a:pPr/>
              <a:t>4</a:t>
            </a:fld>
            <a:endParaRPr lang="en-GB" dirty="0"/>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Exploring Science – The S in STEM</a:t>
            </a:r>
            <a:endParaRPr lang="en-US" spc="0" dirty="0">
              <a:solidFill>
                <a:schemeClr val="bg2"/>
              </a:solidFill>
            </a:endParaRPr>
          </a:p>
        </p:txBody>
      </p:sp>
      <p:sp>
        <p:nvSpPr>
          <p:cNvPr id="10" name="Parallelogram 9">
            <a:extLst>
              <a:ext uri="{FF2B5EF4-FFF2-40B4-BE49-F238E27FC236}">
                <a16:creationId xmlns:a16="http://schemas.microsoft.com/office/drawing/2014/main" id="{60A7BDDF-CED9-FF47-819D-DCA1EAA2B071}"/>
              </a:ext>
            </a:extLst>
          </p:cNvPr>
          <p:cNvSpPr/>
          <p:nvPr/>
        </p:nvSpPr>
        <p:spPr>
          <a:xfrm>
            <a:off x="1295512" y="4035137"/>
            <a:ext cx="1933145" cy="945824"/>
          </a:xfrm>
          <a:prstGeom prst="parallelogram">
            <a:avLst>
              <a:gd name="adj" fmla="val 12947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Parallelogram 16">
            <a:extLst>
              <a:ext uri="{FF2B5EF4-FFF2-40B4-BE49-F238E27FC236}">
                <a16:creationId xmlns:a16="http://schemas.microsoft.com/office/drawing/2014/main" id="{31A24B26-F495-2B4C-945E-55DC9074963B}"/>
              </a:ext>
            </a:extLst>
          </p:cNvPr>
          <p:cNvSpPr/>
          <p:nvPr/>
        </p:nvSpPr>
        <p:spPr>
          <a:xfrm flipH="1">
            <a:off x="2876953" y="4574263"/>
            <a:ext cx="281145" cy="75191"/>
          </a:xfrm>
          <a:prstGeom prst="parallelogram">
            <a:avLst>
              <a:gd name="adj" fmla="val 129478"/>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4284E4D-5EF9-5246-95B7-3E47195D08C6}"/>
              </a:ext>
            </a:extLst>
          </p:cNvPr>
          <p:cNvSpPr txBox="1"/>
          <p:nvPr/>
        </p:nvSpPr>
        <p:spPr>
          <a:xfrm>
            <a:off x="3384694" y="3430453"/>
            <a:ext cx="1356523" cy="369332"/>
          </a:xfrm>
          <a:prstGeom prst="rect">
            <a:avLst/>
          </a:prstGeom>
          <a:solidFill>
            <a:schemeClr val="accent5">
              <a:lumMod val="60000"/>
              <a:lumOff val="40000"/>
            </a:schemeClr>
          </a:solidFill>
        </p:spPr>
        <p:txBody>
          <a:bodyPr wrap="square" rtlCol="0">
            <a:spAutoFit/>
          </a:bodyPr>
          <a:lstStyle/>
          <a:p>
            <a:pPr algn="ctr"/>
            <a:r>
              <a:rPr lang="en-US" dirty="0"/>
              <a:t>Technology</a:t>
            </a:r>
          </a:p>
        </p:txBody>
      </p:sp>
      <p:sp>
        <p:nvSpPr>
          <p:cNvPr id="19" name="TextBox 18">
            <a:extLst>
              <a:ext uri="{FF2B5EF4-FFF2-40B4-BE49-F238E27FC236}">
                <a16:creationId xmlns:a16="http://schemas.microsoft.com/office/drawing/2014/main" id="{FB90890D-FCC1-7046-816D-61D2825D108D}"/>
              </a:ext>
            </a:extLst>
          </p:cNvPr>
          <p:cNvSpPr txBox="1"/>
          <p:nvPr/>
        </p:nvSpPr>
        <p:spPr>
          <a:xfrm>
            <a:off x="5300744" y="3430453"/>
            <a:ext cx="1439231" cy="369332"/>
          </a:xfrm>
          <a:prstGeom prst="rect">
            <a:avLst/>
          </a:prstGeom>
          <a:solidFill>
            <a:schemeClr val="bg2">
              <a:lumMod val="60000"/>
              <a:lumOff val="40000"/>
            </a:schemeClr>
          </a:solidFill>
        </p:spPr>
        <p:txBody>
          <a:bodyPr wrap="square" rtlCol="0">
            <a:spAutoFit/>
          </a:bodyPr>
          <a:lstStyle/>
          <a:p>
            <a:pPr algn="ctr"/>
            <a:r>
              <a:rPr lang="en-US" dirty="0"/>
              <a:t>Engineering</a:t>
            </a:r>
          </a:p>
        </p:txBody>
      </p:sp>
      <p:sp>
        <p:nvSpPr>
          <p:cNvPr id="20" name="TextBox 19">
            <a:extLst>
              <a:ext uri="{FF2B5EF4-FFF2-40B4-BE49-F238E27FC236}">
                <a16:creationId xmlns:a16="http://schemas.microsoft.com/office/drawing/2014/main" id="{A81C1095-C4A2-6A45-9805-2158FCFA595F}"/>
              </a:ext>
            </a:extLst>
          </p:cNvPr>
          <p:cNvSpPr txBox="1"/>
          <p:nvPr/>
        </p:nvSpPr>
        <p:spPr>
          <a:xfrm>
            <a:off x="7084213" y="3430453"/>
            <a:ext cx="860577" cy="369332"/>
          </a:xfrm>
          <a:prstGeom prst="rect">
            <a:avLst/>
          </a:prstGeom>
          <a:solidFill>
            <a:schemeClr val="accent1"/>
          </a:solidFill>
        </p:spPr>
        <p:txBody>
          <a:bodyPr wrap="square" rtlCol="0">
            <a:spAutoFit/>
          </a:bodyPr>
          <a:lstStyle/>
          <a:p>
            <a:pPr algn="ctr"/>
            <a:r>
              <a:rPr lang="en-US" dirty="0"/>
              <a:t>Maths</a:t>
            </a:r>
          </a:p>
        </p:txBody>
      </p:sp>
      <p:sp>
        <p:nvSpPr>
          <p:cNvPr id="38" name="TextBox 37">
            <a:extLst>
              <a:ext uri="{FF2B5EF4-FFF2-40B4-BE49-F238E27FC236}">
                <a16:creationId xmlns:a16="http://schemas.microsoft.com/office/drawing/2014/main" id="{7079C5E0-284B-9247-A7D9-B8F857E1D810}"/>
              </a:ext>
            </a:extLst>
          </p:cNvPr>
          <p:cNvSpPr txBox="1"/>
          <p:nvPr/>
        </p:nvSpPr>
        <p:spPr>
          <a:xfrm>
            <a:off x="1024616" y="3422491"/>
            <a:ext cx="1356523" cy="369332"/>
          </a:xfrm>
          <a:prstGeom prst="rect">
            <a:avLst/>
          </a:prstGeom>
          <a:solidFill>
            <a:srgbClr val="A41117"/>
          </a:solidFill>
        </p:spPr>
        <p:txBody>
          <a:bodyPr wrap="square" rtlCol="0">
            <a:spAutoFit/>
          </a:bodyPr>
          <a:lstStyle/>
          <a:p>
            <a:pPr algn="ctr"/>
            <a:r>
              <a:rPr lang="en-US" dirty="0"/>
              <a:t>Science</a:t>
            </a:r>
          </a:p>
        </p:txBody>
      </p:sp>
    </p:spTree>
    <p:extLst>
      <p:ext uri="{BB962C8B-B14F-4D97-AF65-F5344CB8AC3E}">
        <p14:creationId xmlns:p14="http://schemas.microsoft.com/office/powerpoint/2010/main" val="382286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3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is STEM education?</a:t>
            </a:r>
            <a:endParaRPr lang="en-US" dirty="0"/>
          </a:p>
        </p:txBody>
      </p:sp>
      <p:sp>
        <p:nvSpPr>
          <p:cNvPr id="3" name="Text Placeholder 2"/>
          <p:cNvSpPr>
            <a:spLocks noGrp="1"/>
          </p:cNvSpPr>
          <p:nvPr>
            <p:ph type="body" sz="quarter" idx="10"/>
          </p:nvPr>
        </p:nvSpPr>
        <p:spPr/>
        <p:txBody>
          <a:bodyPr/>
          <a:lstStyle/>
          <a:p>
            <a:pPr marL="0" indent="0">
              <a:buNone/>
            </a:pPr>
            <a:r>
              <a:rPr lang="en-US" dirty="0"/>
              <a:t>STEM education is …  </a:t>
            </a:r>
          </a:p>
          <a:p>
            <a:pPr marL="0" indent="0">
              <a:buNone/>
            </a:pPr>
            <a:r>
              <a:rPr lang="en-US" b="0" dirty="0"/>
              <a:t>a teaching methodology</a:t>
            </a:r>
          </a:p>
          <a:p>
            <a:pPr marL="0" indent="0">
              <a:buNone/>
            </a:pPr>
            <a:r>
              <a:rPr lang="en-US" b="0" dirty="0">
                <a:solidFill>
                  <a:schemeClr val="tx1">
                    <a:lumMod val="65000"/>
                    <a:lumOff val="35000"/>
                  </a:schemeClr>
                </a:solidFill>
              </a:rPr>
              <a:t>that develops </a:t>
            </a:r>
          </a:p>
          <a:p>
            <a:pPr marL="0" indent="0">
              <a:buNone/>
            </a:pPr>
            <a:r>
              <a:rPr lang="en-US" b="0" dirty="0"/>
              <a:t>a set of skills common to maths and science (and design &amp; technology)</a:t>
            </a:r>
          </a:p>
          <a:p>
            <a:pPr marL="0" indent="0">
              <a:buNone/>
            </a:pPr>
            <a:r>
              <a:rPr lang="en-US" b="0" dirty="0">
                <a:solidFill>
                  <a:schemeClr val="tx1">
                    <a:lumMod val="65000"/>
                    <a:lumOff val="35000"/>
                  </a:schemeClr>
                </a:solidFill>
              </a:rPr>
              <a:t>classes, to help students flourish in an increasingly technological society, and</a:t>
            </a:r>
          </a:p>
          <a:p>
            <a:pPr marL="0" indent="0">
              <a:buNone/>
            </a:pPr>
            <a:r>
              <a:rPr lang="en-US" b="0" dirty="0"/>
              <a:t>to give students greater opportunities in the future workplace. </a:t>
            </a:r>
          </a:p>
        </p:txBody>
      </p:sp>
      <p:sp>
        <p:nvSpPr>
          <p:cNvPr id="4" name="Slide Number Placeholder 3"/>
          <p:cNvSpPr>
            <a:spLocks noGrp="1"/>
          </p:cNvSpPr>
          <p:nvPr>
            <p:ph type="sldNum" sz="quarter" idx="4"/>
          </p:nvPr>
        </p:nvSpPr>
        <p:spPr/>
        <p:txBody>
          <a:bodyPr/>
          <a:lstStyle/>
          <a:p>
            <a:fld id="{DDBE135E-2566-4748-853C-8A3B78F0FB00}" type="slidenum">
              <a:rPr lang="en-GB" smtClean="0"/>
              <a:pPr/>
              <a:t>5</a:t>
            </a:fld>
            <a:endParaRPr lang="en-GB" dirty="0"/>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Exploring Science – The S in STEM</a:t>
            </a:r>
            <a:endParaRPr lang="en-US" spc="0" dirty="0">
              <a:solidFill>
                <a:schemeClr val="bg2"/>
              </a:solidFill>
            </a:endParaRPr>
          </a:p>
        </p:txBody>
      </p:sp>
      <p:sp>
        <p:nvSpPr>
          <p:cNvPr id="6" name="TextBox 5">
            <a:extLst>
              <a:ext uri="{FF2B5EF4-FFF2-40B4-BE49-F238E27FC236}">
                <a16:creationId xmlns:a16="http://schemas.microsoft.com/office/drawing/2014/main" id="{3F6FE672-F31A-5E40-A4DF-E50D398EC34B}"/>
              </a:ext>
            </a:extLst>
          </p:cNvPr>
          <p:cNvSpPr txBox="1"/>
          <p:nvPr/>
        </p:nvSpPr>
        <p:spPr>
          <a:xfrm>
            <a:off x="4701540" y="2545080"/>
            <a:ext cx="65" cy="184666"/>
          </a:xfrm>
          <a:prstGeom prst="rect">
            <a:avLst/>
          </a:prstGeom>
          <a:noFill/>
        </p:spPr>
        <p:txBody>
          <a:bodyPr wrap="none" lIns="0" tIns="0" rIns="0" bIns="0" rtlCol="0">
            <a:spAutoFit/>
          </a:bodyPr>
          <a:lstStyle/>
          <a:p>
            <a:endParaRPr lang="en-US" sz="1200" dirty="0">
              <a:solidFill>
                <a:schemeClr val="tx2"/>
              </a:solidFill>
            </a:endParaRPr>
          </a:p>
        </p:txBody>
      </p:sp>
    </p:spTree>
    <p:extLst>
      <p:ext uri="{BB962C8B-B14F-4D97-AF65-F5344CB8AC3E}">
        <p14:creationId xmlns:p14="http://schemas.microsoft.com/office/powerpoint/2010/main" val="40931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5752306" cy="1115925"/>
          </a:xfrm>
        </p:spPr>
        <p:txBody>
          <a:bodyPr/>
          <a:lstStyle/>
          <a:p>
            <a:r>
              <a:rPr lang="en-GB" dirty="0"/>
              <a:t>Are STEM subjects different?</a:t>
            </a:r>
            <a:endParaRPr lang="en-US" dirty="0"/>
          </a:p>
        </p:txBody>
      </p:sp>
      <p:sp>
        <p:nvSpPr>
          <p:cNvPr id="4" name="Slide Number Placeholder 3"/>
          <p:cNvSpPr>
            <a:spLocks noGrp="1"/>
          </p:cNvSpPr>
          <p:nvPr>
            <p:ph type="sldNum" sz="quarter" idx="4"/>
          </p:nvPr>
        </p:nvSpPr>
        <p:spPr/>
        <p:txBody>
          <a:bodyPr/>
          <a:lstStyle/>
          <a:p>
            <a:fld id="{DDBE135E-2566-4748-853C-8A3B78F0FB00}" type="slidenum">
              <a:rPr lang="en-GB" smtClean="0"/>
              <a:pPr/>
              <a:t>6</a:t>
            </a:fld>
            <a:endParaRPr lang="en-GB" dirty="0"/>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Exploring Science – The S in STEM</a:t>
            </a:r>
            <a:endParaRPr lang="en-US" spc="0" dirty="0">
              <a:solidFill>
                <a:schemeClr val="bg2"/>
              </a:solidFill>
            </a:endParaRPr>
          </a:p>
        </p:txBody>
      </p:sp>
      <p:sp>
        <p:nvSpPr>
          <p:cNvPr id="10" name="Parallelogram 9">
            <a:extLst>
              <a:ext uri="{FF2B5EF4-FFF2-40B4-BE49-F238E27FC236}">
                <a16:creationId xmlns:a16="http://schemas.microsoft.com/office/drawing/2014/main" id="{60A7BDDF-CED9-FF47-819D-DCA1EAA2B071}"/>
              </a:ext>
            </a:extLst>
          </p:cNvPr>
          <p:cNvSpPr/>
          <p:nvPr/>
        </p:nvSpPr>
        <p:spPr>
          <a:xfrm>
            <a:off x="1295512" y="4035137"/>
            <a:ext cx="1933145" cy="945824"/>
          </a:xfrm>
          <a:prstGeom prst="parallelogram">
            <a:avLst>
              <a:gd name="adj" fmla="val 12947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Parallelogram 16">
            <a:extLst>
              <a:ext uri="{FF2B5EF4-FFF2-40B4-BE49-F238E27FC236}">
                <a16:creationId xmlns:a16="http://schemas.microsoft.com/office/drawing/2014/main" id="{31A24B26-F495-2B4C-945E-55DC9074963B}"/>
              </a:ext>
            </a:extLst>
          </p:cNvPr>
          <p:cNvSpPr/>
          <p:nvPr/>
        </p:nvSpPr>
        <p:spPr>
          <a:xfrm flipH="1">
            <a:off x="2876953" y="4574263"/>
            <a:ext cx="281145" cy="75191"/>
          </a:xfrm>
          <a:prstGeom prst="parallelogram">
            <a:avLst>
              <a:gd name="adj" fmla="val 129478"/>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4284E4D-5EF9-5246-95B7-3E47195D08C6}"/>
              </a:ext>
            </a:extLst>
          </p:cNvPr>
          <p:cNvSpPr txBox="1"/>
          <p:nvPr/>
        </p:nvSpPr>
        <p:spPr>
          <a:xfrm>
            <a:off x="3384694" y="3430453"/>
            <a:ext cx="1356523" cy="369332"/>
          </a:xfrm>
          <a:prstGeom prst="rect">
            <a:avLst/>
          </a:prstGeom>
          <a:solidFill>
            <a:schemeClr val="accent5">
              <a:lumMod val="60000"/>
              <a:lumOff val="40000"/>
            </a:schemeClr>
          </a:solidFill>
        </p:spPr>
        <p:txBody>
          <a:bodyPr wrap="square" rtlCol="0">
            <a:spAutoFit/>
          </a:bodyPr>
          <a:lstStyle/>
          <a:p>
            <a:pPr algn="ctr"/>
            <a:r>
              <a:rPr lang="en-US" dirty="0"/>
              <a:t>Technology</a:t>
            </a:r>
          </a:p>
        </p:txBody>
      </p:sp>
      <p:sp>
        <p:nvSpPr>
          <p:cNvPr id="19" name="TextBox 18">
            <a:extLst>
              <a:ext uri="{FF2B5EF4-FFF2-40B4-BE49-F238E27FC236}">
                <a16:creationId xmlns:a16="http://schemas.microsoft.com/office/drawing/2014/main" id="{FB90890D-FCC1-7046-816D-61D2825D108D}"/>
              </a:ext>
            </a:extLst>
          </p:cNvPr>
          <p:cNvSpPr txBox="1"/>
          <p:nvPr/>
        </p:nvSpPr>
        <p:spPr>
          <a:xfrm>
            <a:off x="5300744" y="3430453"/>
            <a:ext cx="1439231" cy="369332"/>
          </a:xfrm>
          <a:prstGeom prst="rect">
            <a:avLst/>
          </a:prstGeom>
          <a:solidFill>
            <a:schemeClr val="bg2">
              <a:lumMod val="60000"/>
              <a:lumOff val="40000"/>
            </a:schemeClr>
          </a:solidFill>
        </p:spPr>
        <p:txBody>
          <a:bodyPr wrap="square" rtlCol="0">
            <a:spAutoFit/>
          </a:bodyPr>
          <a:lstStyle/>
          <a:p>
            <a:pPr algn="ctr"/>
            <a:r>
              <a:rPr lang="en-US" dirty="0"/>
              <a:t>Engineering</a:t>
            </a:r>
          </a:p>
        </p:txBody>
      </p:sp>
      <p:sp>
        <p:nvSpPr>
          <p:cNvPr id="20" name="TextBox 19">
            <a:extLst>
              <a:ext uri="{FF2B5EF4-FFF2-40B4-BE49-F238E27FC236}">
                <a16:creationId xmlns:a16="http://schemas.microsoft.com/office/drawing/2014/main" id="{A81C1095-C4A2-6A45-9805-2158FCFA595F}"/>
              </a:ext>
            </a:extLst>
          </p:cNvPr>
          <p:cNvSpPr txBox="1"/>
          <p:nvPr/>
        </p:nvSpPr>
        <p:spPr>
          <a:xfrm>
            <a:off x="7084213" y="3430453"/>
            <a:ext cx="860577" cy="369332"/>
          </a:xfrm>
          <a:prstGeom prst="rect">
            <a:avLst/>
          </a:prstGeom>
          <a:solidFill>
            <a:schemeClr val="accent1"/>
          </a:solidFill>
        </p:spPr>
        <p:txBody>
          <a:bodyPr wrap="square" rtlCol="0">
            <a:spAutoFit/>
          </a:bodyPr>
          <a:lstStyle/>
          <a:p>
            <a:pPr algn="ctr"/>
            <a:r>
              <a:rPr lang="en-US" dirty="0"/>
              <a:t>Maths</a:t>
            </a:r>
          </a:p>
        </p:txBody>
      </p:sp>
      <p:sp>
        <p:nvSpPr>
          <p:cNvPr id="38" name="TextBox 37">
            <a:extLst>
              <a:ext uri="{FF2B5EF4-FFF2-40B4-BE49-F238E27FC236}">
                <a16:creationId xmlns:a16="http://schemas.microsoft.com/office/drawing/2014/main" id="{7079C5E0-284B-9247-A7D9-B8F857E1D810}"/>
              </a:ext>
            </a:extLst>
          </p:cNvPr>
          <p:cNvSpPr txBox="1"/>
          <p:nvPr/>
        </p:nvSpPr>
        <p:spPr>
          <a:xfrm>
            <a:off x="1024616" y="3422491"/>
            <a:ext cx="1356523" cy="369332"/>
          </a:xfrm>
          <a:prstGeom prst="rect">
            <a:avLst/>
          </a:prstGeom>
          <a:solidFill>
            <a:srgbClr val="A41117"/>
          </a:solidFill>
        </p:spPr>
        <p:txBody>
          <a:bodyPr wrap="square" rtlCol="0">
            <a:spAutoFit/>
          </a:bodyPr>
          <a:lstStyle/>
          <a:p>
            <a:pPr algn="ctr"/>
            <a:r>
              <a:rPr lang="en-US" dirty="0"/>
              <a:t>Science</a:t>
            </a:r>
          </a:p>
        </p:txBody>
      </p:sp>
      <p:sp>
        <p:nvSpPr>
          <p:cNvPr id="3" name="TextBox 2">
            <a:extLst>
              <a:ext uri="{FF2B5EF4-FFF2-40B4-BE49-F238E27FC236}">
                <a16:creationId xmlns:a16="http://schemas.microsoft.com/office/drawing/2014/main" id="{42D18BEB-70E8-234E-AC19-34853FC44722}"/>
              </a:ext>
            </a:extLst>
          </p:cNvPr>
          <p:cNvSpPr txBox="1"/>
          <p:nvPr/>
        </p:nvSpPr>
        <p:spPr>
          <a:xfrm>
            <a:off x="1024616" y="4081820"/>
            <a:ext cx="1653540" cy="984885"/>
          </a:xfrm>
          <a:prstGeom prst="rect">
            <a:avLst/>
          </a:prstGeom>
          <a:noFill/>
        </p:spPr>
        <p:txBody>
          <a:bodyPr wrap="square" lIns="0" tIns="0" rIns="0" bIns="0" rtlCol="0">
            <a:spAutoFit/>
          </a:bodyPr>
          <a:lstStyle/>
          <a:p>
            <a:r>
              <a:rPr lang="en-GB" sz="1600" dirty="0">
                <a:solidFill>
                  <a:srgbClr val="C00000"/>
                </a:solidFill>
              </a:rPr>
              <a:t>We have a possible answer; </a:t>
            </a:r>
          </a:p>
          <a:p>
            <a:r>
              <a:rPr lang="en-GB" sz="1600" dirty="0">
                <a:solidFill>
                  <a:srgbClr val="C00000"/>
                </a:solidFill>
              </a:rPr>
              <a:t>we need to work out if it’s correct.</a:t>
            </a:r>
            <a:endParaRPr lang="en-GB" sz="2000" dirty="0">
              <a:solidFill>
                <a:srgbClr val="C00000"/>
              </a:solidFill>
            </a:endParaRPr>
          </a:p>
        </p:txBody>
      </p:sp>
      <p:sp>
        <p:nvSpPr>
          <p:cNvPr id="12" name="TextBox 11">
            <a:extLst>
              <a:ext uri="{FF2B5EF4-FFF2-40B4-BE49-F238E27FC236}">
                <a16:creationId xmlns:a16="http://schemas.microsoft.com/office/drawing/2014/main" id="{8AFE032F-FC14-0A4E-A105-8E577B2909E3}"/>
              </a:ext>
            </a:extLst>
          </p:cNvPr>
          <p:cNvSpPr txBox="1"/>
          <p:nvPr/>
        </p:nvSpPr>
        <p:spPr>
          <a:xfrm>
            <a:off x="3352974" y="4081819"/>
            <a:ext cx="1653540" cy="984885"/>
          </a:xfrm>
          <a:prstGeom prst="rect">
            <a:avLst/>
          </a:prstGeom>
          <a:noFill/>
        </p:spPr>
        <p:txBody>
          <a:bodyPr wrap="square" lIns="0" tIns="0" rIns="0" bIns="0" rtlCol="0">
            <a:spAutoFit/>
          </a:bodyPr>
          <a:lstStyle/>
          <a:p>
            <a:r>
              <a:rPr lang="en-GB" sz="1600" dirty="0">
                <a:solidFill>
                  <a:srgbClr val="FFAD59"/>
                </a:solidFill>
              </a:rPr>
              <a:t>We have an answer; </a:t>
            </a:r>
          </a:p>
          <a:p>
            <a:r>
              <a:rPr lang="en-GB" sz="1600" dirty="0">
                <a:solidFill>
                  <a:srgbClr val="FFAD59"/>
                </a:solidFill>
              </a:rPr>
              <a:t>we need to work out how to use it. </a:t>
            </a:r>
            <a:endParaRPr lang="en-GB" sz="2000" dirty="0">
              <a:solidFill>
                <a:srgbClr val="FFAD59"/>
              </a:solidFill>
            </a:endParaRPr>
          </a:p>
        </p:txBody>
      </p:sp>
      <p:sp>
        <p:nvSpPr>
          <p:cNvPr id="13" name="TextBox 12">
            <a:extLst>
              <a:ext uri="{FF2B5EF4-FFF2-40B4-BE49-F238E27FC236}">
                <a16:creationId xmlns:a16="http://schemas.microsoft.com/office/drawing/2014/main" id="{BC37900D-DF03-9F44-BAF7-2BE6C2AB334D}"/>
              </a:ext>
            </a:extLst>
          </p:cNvPr>
          <p:cNvSpPr txBox="1"/>
          <p:nvPr/>
        </p:nvSpPr>
        <p:spPr>
          <a:xfrm>
            <a:off x="5300744" y="4081819"/>
            <a:ext cx="1653540" cy="1231106"/>
          </a:xfrm>
          <a:prstGeom prst="rect">
            <a:avLst/>
          </a:prstGeom>
          <a:noFill/>
        </p:spPr>
        <p:txBody>
          <a:bodyPr wrap="square" lIns="0" tIns="0" rIns="0" bIns="0" rtlCol="0">
            <a:spAutoFit/>
          </a:bodyPr>
          <a:lstStyle/>
          <a:p>
            <a:r>
              <a:rPr lang="en-GB" sz="1600" dirty="0">
                <a:solidFill>
                  <a:srgbClr val="008DFF"/>
                </a:solidFill>
              </a:rPr>
              <a:t>We know the answer we want; we need to work out how to get there. </a:t>
            </a:r>
            <a:endParaRPr lang="en-GB" sz="2000" dirty="0">
              <a:solidFill>
                <a:srgbClr val="008DFF"/>
              </a:solidFill>
            </a:endParaRPr>
          </a:p>
        </p:txBody>
      </p:sp>
      <p:sp>
        <p:nvSpPr>
          <p:cNvPr id="14" name="TextBox 13">
            <a:extLst>
              <a:ext uri="{FF2B5EF4-FFF2-40B4-BE49-F238E27FC236}">
                <a16:creationId xmlns:a16="http://schemas.microsoft.com/office/drawing/2014/main" id="{653F69F0-652B-FB43-A807-202FEBEEDAF6}"/>
              </a:ext>
            </a:extLst>
          </p:cNvPr>
          <p:cNvSpPr txBox="1"/>
          <p:nvPr/>
        </p:nvSpPr>
        <p:spPr>
          <a:xfrm>
            <a:off x="7118020" y="4081819"/>
            <a:ext cx="1653540" cy="1477328"/>
          </a:xfrm>
          <a:prstGeom prst="rect">
            <a:avLst/>
          </a:prstGeom>
          <a:noFill/>
        </p:spPr>
        <p:txBody>
          <a:bodyPr wrap="square" lIns="0" tIns="0" rIns="0" bIns="0" rtlCol="0">
            <a:spAutoFit/>
          </a:bodyPr>
          <a:lstStyle/>
          <a:p>
            <a:r>
              <a:rPr lang="en-GB" sz="1600" dirty="0">
                <a:solidFill>
                  <a:srgbClr val="B6BD10"/>
                </a:solidFill>
              </a:rPr>
              <a:t>We think we may have an answer; we need to work out if we have an answer and what that answer is. </a:t>
            </a:r>
            <a:endParaRPr lang="en-GB" sz="2000" dirty="0">
              <a:solidFill>
                <a:srgbClr val="B6BD10"/>
              </a:solidFill>
            </a:endParaRPr>
          </a:p>
        </p:txBody>
      </p:sp>
    </p:spTree>
    <p:extLst>
      <p:ext uri="{BB962C8B-B14F-4D97-AF65-F5344CB8AC3E}">
        <p14:creationId xmlns:p14="http://schemas.microsoft.com/office/powerpoint/2010/main" val="96631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8"/>
                                        </p:tgtEl>
                                        <p:attrNameLst>
                                          <p:attrName>ppt_x</p:attrName>
                                          <p:attrName>ppt_y</p:attrName>
                                        </p:attrNameLst>
                                      </p:cBhvr>
                                    </p:animMotion>
                                    <p:animRot by="1500000">
                                      <p:cBhvr>
                                        <p:cTn id="7" dur="125" fill="hold">
                                          <p:stCondLst>
                                            <p:cond delay="0"/>
                                          </p:stCondLst>
                                        </p:cTn>
                                        <p:tgtEl>
                                          <p:spTgt spid="38"/>
                                        </p:tgtEl>
                                        <p:attrNameLst>
                                          <p:attrName>r</p:attrName>
                                        </p:attrNameLst>
                                      </p:cBhvr>
                                    </p:animRot>
                                    <p:animRot by="-1500000">
                                      <p:cBhvr>
                                        <p:cTn id="8" dur="125" fill="hold">
                                          <p:stCondLst>
                                            <p:cond delay="125"/>
                                          </p:stCondLst>
                                        </p:cTn>
                                        <p:tgtEl>
                                          <p:spTgt spid="38"/>
                                        </p:tgtEl>
                                        <p:attrNameLst>
                                          <p:attrName>r</p:attrName>
                                        </p:attrNameLst>
                                      </p:cBhvr>
                                    </p:animRot>
                                    <p:animRot by="-1500000">
                                      <p:cBhvr>
                                        <p:cTn id="9" dur="125" fill="hold">
                                          <p:stCondLst>
                                            <p:cond delay="250"/>
                                          </p:stCondLst>
                                        </p:cTn>
                                        <p:tgtEl>
                                          <p:spTgt spid="38"/>
                                        </p:tgtEl>
                                        <p:attrNameLst>
                                          <p:attrName>r</p:attrName>
                                        </p:attrNameLst>
                                      </p:cBhvr>
                                    </p:animRot>
                                    <p:animRot by="1500000">
                                      <p:cBhvr>
                                        <p:cTn id="10" dur="125" fill="hold">
                                          <p:stCondLst>
                                            <p:cond delay="375"/>
                                          </p:stCondLst>
                                        </p:cTn>
                                        <p:tgtEl>
                                          <p:spTgt spid="3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4" presetClass="emph" presetSubtype="0" fill="hold" grpId="0" nodeType="clickEffect">
                                  <p:stCondLst>
                                    <p:cond delay="0"/>
                                  </p:stCondLst>
                                  <p:iterate type="lt">
                                    <p:tmPct val="10000"/>
                                  </p:iterate>
                                  <p:childTnLst>
                                    <p:animMotion origin="layout" path="M 0.0 0.0 L 0.0 -0.07213" pathEditMode="relative" ptsTypes="">
                                      <p:cBhvr>
                                        <p:cTn id="18" dur="250" accel="50000" decel="50000" autoRev="1" fill="hold">
                                          <p:stCondLst>
                                            <p:cond delay="0"/>
                                          </p:stCondLst>
                                        </p:cTn>
                                        <p:tgtEl>
                                          <p:spTgt spid="18"/>
                                        </p:tgtEl>
                                        <p:attrNameLst>
                                          <p:attrName>ppt_x</p:attrName>
                                          <p:attrName>ppt_y</p:attrName>
                                        </p:attrNameLst>
                                      </p:cBhvr>
                                    </p:animMotion>
                                    <p:animRot by="1500000">
                                      <p:cBhvr>
                                        <p:cTn id="19" dur="125" fill="hold">
                                          <p:stCondLst>
                                            <p:cond delay="0"/>
                                          </p:stCondLst>
                                        </p:cTn>
                                        <p:tgtEl>
                                          <p:spTgt spid="18"/>
                                        </p:tgtEl>
                                        <p:attrNameLst>
                                          <p:attrName>r</p:attrName>
                                        </p:attrNameLst>
                                      </p:cBhvr>
                                    </p:animRot>
                                    <p:animRot by="-1500000">
                                      <p:cBhvr>
                                        <p:cTn id="20" dur="125" fill="hold">
                                          <p:stCondLst>
                                            <p:cond delay="125"/>
                                          </p:stCondLst>
                                        </p:cTn>
                                        <p:tgtEl>
                                          <p:spTgt spid="18"/>
                                        </p:tgtEl>
                                        <p:attrNameLst>
                                          <p:attrName>r</p:attrName>
                                        </p:attrNameLst>
                                      </p:cBhvr>
                                    </p:animRot>
                                    <p:animRot by="-1500000">
                                      <p:cBhvr>
                                        <p:cTn id="21" dur="125" fill="hold">
                                          <p:stCondLst>
                                            <p:cond delay="250"/>
                                          </p:stCondLst>
                                        </p:cTn>
                                        <p:tgtEl>
                                          <p:spTgt spid="18"/>
                                        </p:tgtEl>
                                        <p:attrNameLst>
                                          <p:attrName>r</p:attrName>
                                        </p:attrNameLst>
                                      </p:cBhvr>
                                    </p:animRot>
                                    <p:animRot by="1500000">
                                      <p:cBhvr>
                                        <p:cTn id="22" dur="125" fill="hold">
                                          <p:stCondLst>
                                            <p:cond delay="375"/>
                                          </p:stCondLst>
                                        </p:cTn>
                                        <p:tgtEl>
                                          <p:spTgt spid="18"/>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4" presetClass="emph" presetSubtype="0" fill="hold" grpId="0" nodeType="clickEffect">
                                  <p:stCondLst>
                                    <p:cond delay="0"/>
                                  </p:stCondLst>
                                  <p:iterate type="lt">
                                    <p:tmPct val="10000"/>
                                  </p:iterate>
                                  <p:childTnLst>
                                    <p:animMotion origin="layout" path="M 0.0 0.0 L 0.0 -0.07213" pathEditMode="relative" ptsTypes="">
                                      <p:cBhvr>
                                        <p:cTn id="30" dur="250" accel="50000" decel="50000" autoRev="1" fill="hold">
                                          <p:stCondLst>
                                            <p:cond delay="0"/>
                                          </p:stCondLst>
                                        </p:cTn>
                                        <p:tgtEl>
                                          <p:spTgt spid="19"/>
                                        </p:tgtEl>
                                        <p:attrNameLst>
                                          <p:attrName>ppt_x</p:attrName>
                                          <p:attrName>ppt_y</p:attrName>
                                        </p:attrNameLst>
                                      </p:cBhvr>
                                    </p:animMotion>
                                    <p:animRot by="1500000">
                                      <p:cBhvr>
                                        <p:cTn id="31" dur="125" fill="hold">
                                          <p:stCondLst>
                                            <p:cond delay="0"/>
                                          </p:stCondLst>
                                        </p:cTn>
                                        <p:tgtEl>
                                          <p:spTgt spid="19"/>
                                        </p:tgtEl>
                                        <p:attrNameLst>
                                          <p:attrName>r</p:attrName>
                                        </p:attrNameLst>
                                      </p:cBhvr>
                                    </p:animRot>
                                    <p:animRot by="-1500000">
                                      <p:cBhvr>
                                        <p:cTn id="32" dur="125" fill="hold">
                                          <p:stCondLst>
                                            <p:cond delay="125"/>
                                          </p:stCondLst>
                                        </p:cTn>
                                        <p:tgtEl>
                                          <p:spTgt spid="19"/>
                                        </p:tgtEl>
                                        <p:attrNameLst>
                                          <p:attrName>r</p:attrName>
                                        </p:attrNameLst>
                                      </p:cBhvr>
                                    </p:animRot>
                                    <p:animRot by="-1500000">
                                      <p:cBhvr>
                                        <p:cTn id="33" dur="125" fill="hold">
                                          <p:stCondLst>
                                            <p:cond delay="250"/>
                                          </p:stCondLst>
                                        </p:cTn>
                                        <p:tgtEl>
                                          <p:spTgt spid="19"/>
                                        </p:tgtEl>
                                        <p:attrNameLst>
                                          <p:attrName>r</p:attrName>
                                        </p:attrNameLst>
                                      </p:cBhvr>
                                    </p:animRot>
                                    <p:animRot by="1500000">
                                      <p:cBhvr>
                                        <p:cTn id="34" dur="125" fill="hold">
                                          <p:stCondLst>
                                            <p:cond delay="375"/>
                                          </p:stCondLst>
                                        </p:cTn>
                                        <p:tgtEl>
                                          <p:spTgt spid="19"/>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34" presetClass="emph" presetSubtype="0" fill="hold" grpId="0" nodeType="clickEffect">
                                  <p:stCondLst>
                                    <p:cond delay="0"/>
                                  </p:stCondLst>
                                  <p:iterate type="lt">
                                    <p:tmPct val="10000"/>
                                  </p:iterate>
                                  <p:childTnLst>
                                    <p:animMotion origin="layout" path="M 0.0 0.0 L 0.0 -0.07213" pathEditMode="relative" ptsTypes="">
                                      <p:cBhvr>
                                        <p:cTn id="42" dur="250" accel="50000" decel="50000" autoRev="1" fill="hold">
                                          <p:stCondLst>
                                            <p:cond delay="0"/>
                                          </p:stCondLst>
                                        </p:cTn>
                                        <p:tgtEl>
                                          <p:spTgt spid="20"/>
                                        </p:tgtEl>
                                        <p:attrNameLst>
                                          <p:attrName>ppt_x</p:attrName>
                                          <p:attrName>ppt_y</p:attrName>
                                        </p:attrNameLst>
                                      </p:cBhvr>
                                    </p:animMotion>
                                    <p:animRot by="1500000">
                                      <p:cBhvr>
                                        <p:cTn id="43" dur="125" fill="hold">
                                          <p:stCondLst>
                                            <p:cond delay="0"/>
                                          </p:stCondLst>
                                        </p:cTn>
                                        <p:tgtEl>
                                          <p:spTgt spid="20"/>
                                        </p:tgtEl>
                                        <p:attrNameLst>
                                          <p:attrName>r</p:attrName>
                                        </p:attrNameLst>
                                      </p:cBhvr>
                                    </p:animRot>
                                    <p:animRot by="-1500000">
                                      <p:cBhvr>
                                        <p:cTn id="44" dur="125" fill="hold">
                                          <p:stCondLst>
                                            <p:cond delay="125"/>
                                          </p:stCondLst>
                                        </p:cTn>
                                        <p:tgtEl>
                                          <p:spTgt spid="20"/>
                                        </p:tgtEl>
                                        <p:attrNameLst>
                                          <p:attrName>r</p:attrName>
                                        </p:attrNameLst>
                                      </p:cBhvr>
                                    </p:animRot>
                                    <p:animRot by="-1500000">
                                      <p:cBhvr>
                                        <p:cTn id="45" dur="125" fill="hold">
                                          <p:stCondLst>
                                            <p:cond delay="250"/>
                                          </p:stCondLst>
                                        </p:cTn>
                                        <p:tgtEl>
                                          <p:spTgt spid="20"/>
                                        </p:tgtEl>
                                        <p:attrNameLst>
                                          <p:attrName>r</p:attrName>
                                        </p:attrNameLst>
                                      </p:cBhvr>
                                    </p:animRot>
                                    <p:animRot by="1500000">
                                      <p:cBhvr>
                                        <p:cTn id="46" dur="125" fill="hold">
                                          <p:stCondLst>
                                            <p:cond delay="375"/>
                                          </p:stCondLst>
                                        </p:cTn>
                                        <p:tgtEl>
                                          <p:spTgt spid="20"/>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38" grpId="0" animBg="1"/>
      <p:bldP spid="3" grpId="0"/>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7779702" cy="1115925"/>
          </a:xfrm>
        </p:spPr>
        <p:txBody>
          <a:bodyPr/>
          <a:lstStyle/>
          <a:p>
            <a:r>
              <a:rPr lang="en-GB" dirty="0"/>
              <a:t>Why do we put STEM subjects together?</a:t>
            </a:r>
            <a:br>
              <a:rPr lang="en-GB" dirty="0"/>
            </a:br>
            <a:r>
              <a:rPr lang="en-GB" sz="1500" dirty="0">
                <a:latin typeface="Arial" panose="020B0604020202020204" pitchFamily="34" charset="0"/>
                <a:cs typeface="Arial" panose="020B0604020202020204" pitchFamily="34" charset="0"/>
              </a:rPr>
              <a:t>1. Interrelationships</a:t>
            </a:r>
            <a:endParaRPr lang="en-US" sz="1500" dirty="0"/>
          </a:p>
        </p:txBody>
      </p:sp>
      <p:sp>
        <p:nvSpPr>
          <p:cNvPr id="4" name="Slide Number Placeholder 3"/>
          <p:cNvSpPr>
            <a:spLocks noGrp="1"/>
          </p:cNvSpPr>
          <p:nvPr>
            <p:ph type="sldNum" sz="quarter" idx="4"/>
          </p:nvPr>
        </p:nvSpPr>
        <p:spPr/>
        <p:txBody>
          <a:bodyPr/>
          <a:lstStyle/>
          <a:p>
            <a:fld id="{DDBE135E-2566-4748-853C-8A3B78F0FB00}" type="slidenum">
              <a:rPr lang="en-GB" smtClean="0"/>
              <a:pPr/>
              <a:t>7</a:t>
            </a:fld>
            <a:endParaRPr lang="en-GB" dirty="0"/>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Exploring Science – The S in STEM</a:t>
            </a:r>
            <a:endParaRPr lang="en-US" spc="0" dirty="0">
              <a:solidFill>
                <a:schemeClr val="bg2"/>
              </a:solidFill>
            </a:endParaRPr>
          </a:p>
        </p:txBody>
      </p:sp>
      <p:grpSp>
        <p:nvGrpSpPr>
          <p:cNvPr id="9" name="Group 8">
            <a:extLst>
              <a:ext uri="{FF2B5EF4-FFF2-40B4-BE49-F238E27FC236}">
                <a16:creationId xmlns:a16="http://schemas.microsoft.com/office/drawing/2014/main" id="{89685BBE-7DD4-1948-937A-75B2FBF2E02D}"/>
              </a:ext>
            </a:extLst>
          </p:cNvPr>
          <p:cNvGrpSpPr/>
          <p:nvPr/>
        </p:nvGrpSpPr>
        <p:grpSpPr>
          <a:xfrm>
            <a:off x="1498072" y="2543378"/>
            <a:ext cx="6078141" cy="2670781"/>
            <a:chOff x="1752448" y="3347633"/>
            <a:chExt cx="6078141" cy="2670781"/>
          </a:xfrm>
        </p:grpSpPr>
        <p:grpSp>
          <p:nvGrpSpPr>
            <p:cNvPr id="11" name="Group 10">
              <a:extLst>
                <a:ext uri="{FF2B5EF4-FFF2-40B4-BE49-F238E27FC236}">
                  <a16:creationId xmlns:a16="http://schemas.microsoft.com/office/drawing/2014/main" id="{A9A67B1E-4E7A-5644-BDEE-441063B19884}"/>
                </a:ext>
              </a:extLst>
            </p:cNvPr>
            <p:cNvGrpSpPr/>
            <p:nvPr/>
          </p:nvGrpSpPr>
          <p:grpSpPr>
            <a:xfrm>
              <a:off x="1920995" y="3347633"/>
              <a:ext cx="5909594" cy="2670781"/>
              <a:chOff x="1920995" y="3347633"/>
              <a:chExt cx="5909594" cy="2670781"/>
            </a:xfrm>
          </p:grpSpPr>
          <p:sp>
            <p:nvSpPr>
              <p:cNvPr id="13" name="Oval 12">
                <a:extLst>
                  <a:ext uri="{FF2B5EF4-FFF2-40B4-BE49-F238E27FC236}">
                    <a16:creationId xmlns:a16="http://schemas.microsoft.com/office/drawing/2014/main" id="{889D9D9A-0599-B043-BF58-7EF8948BA685}"/>
                  </a:ext>
                </a:extLst>
              </p:cNvPr>
              <p:cNvSpPr/>
              <p:nvPr/>
            </p:nvSpPr>
            <p:spPr>
              <a:xfrm>
                <a:off x="1920995" y="3347633"/>
                <a:ext cx="2451500" cy="2670781"/>
              </a:xfrm>
              <a:prstGeom prst="ellipse">
                <a:avLst/>
              </a:prstGeom>
              <a:noFill/>
              <a:ln w="152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7DC2FD7-717F-E34D-BD16-DF81941DB55E}"/>
                  </a:ext>
                </a:extLst>
              </p:cNvPr>
              <p:cNvSpPr/>
              <p:nvPr/>
            </p:nvSpPr>
            <p:spPr>
              <a:xfrm>
                <a:off x="2242462" y="3347633"/>
                <a:ext cx="3992084" cy="2670781"/>
              </a:xfrm>
              <a:prstGeom prst="ellipse">
                <a:avLst/>
              </a:prstGeom>
              <a:noFill/>
              <a:ln w="1524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6F98F59-D835-C949-8D84-0E4E9FC86427}"/>
                  </a:ext>
                </a:extLst>
              </p:cNvPr>
              <p:cNvSpPr/>
              <p:nvPr/>
            </p:nvSpPr>
            <p:spPr>
              <a:xfrm>
                <a:off x="2610196" y="3347633"/>
                <a:ext cx="5220393" cy="2670781"/>
              </a:xfrm>
              <a:prstGeom prst="ellipse">
                <a:avLst/>
              </a:prstGeom>
              <a:noFill/>
              <a:ln w="152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D72A2BC6-1D37-3D4C-9333-61FE758BF47F}"/>
                </a:ext>
              </a:extLst>
            </p:cNvPr>
            <p:cNvSpPr/>
            <p:nvPr/>
          </p:nvSpPr>
          <p:spPr>
            <a:xfrm>
              <a:off x="1752448" y="3826065"/>
              <a:ext cx="1812210" cy="135580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Parallelogram 9">
            <a:extLst>
              <a:ext uri="{FF2B5EF4-FFF2-40B4-BE49-F238E27FC236}">
                <a16:creationId xmlns:a16="http://schemas.microsoft.com/office/drawing/2014/main" id="{60A7BDDF-CED9-FF47-819D-DCA1EAA2B071}"/>
              </a:ext>
            </a:extLst>
          </p:cNvPr>
          <p:cNvSpPr/>
          <p:nvPr/>
        </p:nvSpPr>
        <p:spPr>
          <a:xfrm>
            <a:off x="1295512" y="4233257"/>
            <a:ext cx="1933145" cy="945824"/>
          </a:xfrm>
          <a:prstGeom prst="parallelogram">
            <a:avLst>
              <a:gd name="adj" fmla="val 12947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riangle 15">
            <a:extLst>
              <a:ext uri="{FF2B5EF4-FFF2-40B4-BE49-F238E27FC236}">
                <a16:creationId xmlns:a16="http://schemas.microsoft.com/office/drawing/2014/main" id="{7C7D5F4B-733E-3242-8F01-3E249389F29B}"/>
              </a:ext>
            </a:extLst>
          </p:cNvPr>
          <p:cNvSpPr/>
          <p:nvPr/>
        </p:nvSpPr>
        <p:spPr>
          <a:xfrm rot="19347249">
            <a:off x="1973492" y="4826244"/>
            <a:ext cx="369830" cy="222141"/>
          </a:xfrm>
          <a:prstGeom prst="triangle">
            <a:avLst/>
          </a:prstGeom>
          <a:solidFill>
            <a:schemeClr val="bg1">
              <a:lumMod val="7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Parallelogram 16">
            <a:extLst>
              <a:ext uri="{FF2B5EF4-FFF2-40B4-BE49-F238E27FC236}">
                <a16:creationId xmlns:a16="http://schemas.microsoft.com/office/drawing/2014/main" id="{31A24B26-F495-2B4C-945E-55DC9074963B}"/>
              </a:ext>
            </a:extLst>
          </p:cNvPr>
          <p:cNvSpPr/>
          <p:nvPr/>
        </p:nvSpPr>
        <p:spPr>
          <a:xfrm flipH="1">
            <a:off x="2876953" y="4772383"/>
            <a:ext cx="281145" cy="75191"/>
          </a:xfrm>
          <a:prstGeom prst="parallelogram">
            <a:avLst>
              <a:gd name="adj" fmla="val 129478"/>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4284E4D-5EF9-5246-95B7-3E47195D08C6}"/>
              </a:ext>
            </a:extLst>
          </p:cNvPr>
          <p:cNvSpPr txBox="1"/>
          <p:nvPr/>
        </p:nvSpPr>
        <p:spPr>
          <a:xfrm>
            <a:off x="3384694" y="3628573"/>
            <a:ext cx="1356523" cy="369332"/>
          </a:xfrm>
          <a:prstGeom prst="rect">
            <a:avLst/>
          </a:prstGeom>
          <a:solidFill>
            <a:schemeClr val="accent5">
              <a:lumMod val="60000"/>
              <a:lumOff val="40000"/>
            </a:schemeClr>
          </a:solidFill>
        </p:spPr>
        <p:txBody>
          <a:bodyPr wrap="square" rtlCol="0">
            <a:spAutoFit/>
          </a:bodyPr>
          <a:lstStyle/>
          <a:p>
            <a:pPr algn="ctr"/>
            <a:r>
              <a:rPr lang="en-US" dirty="0"/>
              <a:t>Technology</a:t>
            </a:r>
          </a:p>
        </p:txBody>
      </p:sp>
      <p:sp>
        <p:nvSpPr>
          <p:cNvPr id="19" name="TextBox 18">
            <a:extLst>
              <a:ext uri="{FF2B5EF4-FFF2-40B4-BE49-F238E27FC236}">
                <a16:creationId xmlns:a16="http://schemas.microsoft.com/office/drawing/2014/main" id="{FB90890D-FCC1-7046-816D-61D2825D108D}"/>
              </a:ext>
            </a:extLst>
          </p:cNvPr>
          <p:cNvSpPr txBox="1"/>
          <p:nvPr/>
        </p:nvSpPr>
        <p:spPr>
          <a:xfrm>
            <a:off x="5300744" y="3628573"/>
            <a:ext cx="1439231" cy="369332"/>
          </a:xfrm>
          <a:prstGeom prst="rect">
            <a:avLst/>
          </a:prstGeom>
          <a:solidFill>
            <a:schemeClr val="bg2">
              <a:lumMod val="60000"/>
              <a:lumOff val="40000"/>
            </a:schemeClr>
          </a:solidFill>
        </p:spPr>
        <p:txBody>
          <a:bodyPr wrap="square" rtlCol="0">
            <a:spAutoFit/>
          </a:bodyPr>
          <a:lstStyle/>
          <a:p>
            <a:pPr algn="ctr"/>
            <a:r>
              <a:rPr lang="en-US" dirty="0"/>
              <a:t>Engineering</a:t>
            </a:r>
          </a:p>
        </p:txBody>
      </p:sp>
      <p:sp>
        <p:nvSpPr>
          <p:cNvPr id="20" name="TextBox 19">
            <a:extLst>
              <a:ext uri="{FF2B5EF4-FFF2-40B4-BE49-F238E27FC236}">
                <a16:creationId xmlns:a16="http://schemas.microsoft.com/office/drawing/2014/main" id="{A81C1095-C4A2-6A45-9805-2158FCFA595F}"/>
              </a:ext>
            </a:extLst>
          </p:cNvPr>
          <p:cNvSpPr txBox="1"/>
          <p:nvPr/>
        </p:nvSpPr>
        <p:spPr>
          <a:xfrm>
            <a:off x="7084213" y="3628573"/>
            <a:ext cx="860577" cy="369332"/>
          </a:xfrm>
          <a:prstGeom prst="rect">
            <a:avLst/>
          </a:prstGeom>
          <a:solidFill>
            <a:schemeClr val="accent1"/>
          </a:solidFill>
        </p:spPr>
        <p:txBody>
          <a:bodyPr wrap="square" rtlCol="0">
            <a:spAutoFit/>
          </a:bodyPr>
          <a:lstStyle/>
          <a:p>
            <a:pPr algn="ctr"/>
            <a:r>
              <a:rPr lang="en-US" dirty="0"/>
              <a:t>Maths</a:t>
            </a:r>
          </a:p>
        </p:txBody>
      </p:sp>
      <p:pic>
        <p:nvPicPr>
          <p:cNvPr id="32" name="Picture 31">
            <a:extLst>
              <a:ext uri="{FF2B5EF4-FFF2-40B4-BE49-F238E27FC236}">
                <a16:creationId xmlns:a16="http://schemas.microsoft.com/office/drawing/2014/main" id="{BF4DC741-7FE6-5346-9388-5E2AE50B4B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82066" y="2861656"/>
            <a:ext cx="648227" cy="766917"/>
          </a:xfrm>
          <a:prstGeom prst="rect">
            <a:avLst/>
          </a:prstGeom>
        </p:spPr>
      </p:pic>
      <p:pic>
        <p:nvPicPr>
          <p:cNvPr id="33" name="Picture 32">
            <a:extLst>
              <a:ext uri="{FF2B5EF4-FFF2-40B4-BE49-F238E27FC236}">
                <a16:creationId xmlns:a16="http://schemas.microsoft.com/office/drawing/2014/main" id="{2B2AC859-1340-7F42-97B1-01F4F55A379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54708" y="2930025"/>
            <a:ext cx="453112" cy="698548"/>
          </a:xfrm>
          <a:prstGeom prst="rect">
            <a:avLst/>
          </a:prstGeom>
        </p:spPr>
      </p:pic>
      <p:pic>
        <p:nvPicPr>
          <p:cNvPr id="35" name="Picture 34">
            <a:extLst>
              <a:ext uri="{FF2B5EF4-FFF2-40B4-BE49-F238E27FC236}">
                <a16:creationId xmlns:a16="http://schemas.microsoft.com/office/drawing/2014/main" id="{F5D105C9-8467-BA4E-B80E-980209B1648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648085" y="2921596"/>
            <a:ext cx="781537" cy="715405"/>
          </a:xfrm>
          <a:prstGeom prst="rect">
            <a:avLst/>
          </a:prstGeom>
        </p:spPr>
      </p:pic>
      <p:grpSp>
        <p:nvGrpSpPr>
          <p:cNvPr id="37" name="Group 36">
            <a:extLst>
              <a:ext uri="{FF2B5EF4-FFF2-40B4-BE49-F238E27FC236}">
                <a16:creationId xmlns:a16="http://schemas.microsoft.com/office/drawing/2014/main" id="{96B789D6-1A1B-D84F-909D-5D4081F85D95}"/>
              </a:ext>
            </a:extLst>
          </p:cNvPr>
          <p:cNvGrpSpPr/>
          <p:nvPr/>
        </p:nvGrpSpPr>
        <p:grpSpPr>
          <a:xfrm>
            <a:off x="804874" y="3013496"/>
            <a:ext cx="2423783" cy="1745255"/>
            <a:chOff x="804874" y="2815376"/>
            <a:chExt cx="2423783" cy="1745255"/>
          </a:xfrm>
        </p:grpSpPr>
        <p:sp>
          <p:nvSpPr>
            <p:cNvPr id="21" name="TextBox 20">
              <a:extLst>
                <a:ext uri="{FF2B5EF4-FFF2-40B4-BE49-F238E27FC236}">
                  <a16:creationId xmlns:a16="http://schemas.microsoft.com/office/drawing/2014/main" id="{75D64F51-9EDE-774E-8294-E5B004FCF115}"/>
                </a:ext>
              </a:extLst>
            </p:cNvPr>
            <p:cNvSpPr txBox="1"/>
            <p:nvPr/>
          </p:nvSpPr>
          <p:spPr>
            <a:xfrm>
              <a:off x="804874" y="2815376"/>
              <a:ext cx="2423783" cy="396000"/>
            </a:xfrm>
            <a:prstGeom prst="rect">
              <a:avLst/>
            </a:prstGeom>
            <a:solidFill>
              <a:schemeClr val="accent3">
                <a:lumMod val="75000"/>
              </a:schemeClr>
            </a:solidFill>
          </p:spPr>
          <p:txBody>
            <a:bodyPr wrap="square" rtlCol="0">
              <a:spAutoFit/>
            </a:bodyPr>
            <a:lstStyle/>
            <a:p>
              <a:pPr algn="ctr"/>
              <a:r>
                <a:rPr lang="en-US" dirty="0"/>
                <a:t>Scientific knowledge</a:t>
              </a:r>
            </a:p>
          </p:txBody>
        </p:sp>
        <p:sp>
          <p:nvSpPr>
            <p:cNvPr id="27" name="TextBox 26">
              <a:extLst>
                <a:ext uri="{FF2B5EF4-FFF2-40B4-BE49-F238E27FC236}">
                  <a16:creationId xmlns:a16="http://schemas.microsoft.com/office/drawing/2014/main" id="{A62A6038-C29D-464A-B1B5-1A8408490929}"/>
                </a:ext>
              </a:extLst>
            </p:cNvPr>
            <p:cNvSpPr txBox="1"/>
            <p:nvPr/>
          </p:nvSpPr>
          <p:spPr>
            <a:xfrm>
              <a:off x="804874" y="4164631"/>
              <a:ext cx="2423783" cy="396000"/>
            </a:xfrm>
            <a:prstGeom prst="rect">
              <a:avLst/>
            </a:prstGeom>
            <a:solidFill>
              <a:schemeClr val="accent3">
                <a:lumMod val="75000"/>
              </a:schemeClr>
            </a:solidFill>
            <a:ln>
              <a:solidFill>
                <a:schemeClr val="accent3">
                  <a:lumMod val="75000"/>
                </a:schemeClr>
              </a:solidFill>
            </a:ln>
          </p:spPr>
          <p:txBody>
            <a:bodyPr wrap="square" rtlCol="0">
              <a:spAutoFit/>
            </a:bodyPr>
            <a:lstStyle/>
            <a:p>
              <a:pPr algn="ctr"/>
              <a:r>
                <a:rPr lang="en-US" dirty="0"/>
                <a:t>Scientific processes</a:t>
              </a:r>
            </a:p>
          </p:txBody>
        </p:sp>
        <p:sp>
          <p:nvSpPr>
            <p:cNvPr id="31" name="Up Arrow 30">
              <a:extLst>
                <a:ext uri="{FF2B5EF4-FFF2-40B4-BE49-F238E27FC236}">
                  <a16:creationId xmlns:a16="http://schemas.microsoft.com/office/drawing/2014/main" id="{BBB83D9A-9783-764C-A6CC-5BB44ABB7B9A}"/>
                </a:ext>
              </a:extLst>
            </p:cNvPr>
            <p:cNvSpPr/>
            <p:nvPr/>
          </p:nvSpPr>
          <p:spPr>
            <a:xfrm flipV="1">
              <a:off x="1221100" y="3340870"/>
              <a:ext cx="484632" cy="942133"/>
            </a:xfrm>
            <a:prstGeom prst="upArrow">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Up Arrow 21">
              <a:extLst>
                <a:ext uri="{FF2B5EF4-FFF2-40B4-BE49-F238E27FC236}">
                  <a16:creationId xmlns:a16="http://schemas.microsoft.com/office/drawing/2014/main" id="{36436602-BDD3-D04F-AA64-6B6DD50961A4}"/>
                </a:ext>
              </a:extLst>
            </p:cNvPr>
            <p:cNvSpPr/>
            <p:nvPr/>
          </p:nvSpPr>
          <p:spPr>
            <a:xfrm>
              <a:off x="1218246" y="3117953"/>
              <a:ext cx="484632" cy="978408"/>
            </a:xfrm>
            <a:prstGeom prst="upArrow">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7079C5E0-284B-9247-A7D9-B8F857E1D810}"/>
              </a:ext>
            </a:extLst>
          </p:cNvPr>
          <p:cNvSpPr txBox="1"/>
          <p:nvPr/>
        </p:nvSpPr>
        <p:spPr>
          <a:xfrm>
            <a:off x="1024616" y="3620611"/>
            <a:ext cx="1356523" cy="369332"/>
          </a:xfrm>
          <a:prstGeom prst="rect">
            <a:avLst/>
          </a:prstGeom>
          <a:solidFill>
            <a:srgbClr val="A41117"/>
          </a:solidFill>
        </p:spPr>
        <p:txBody>
          <a:bodyPr wrap="square" rtlCol="0">
            <a:spAutoFit/>
          </a:bodyPr>
          <a:lstStyle/>
          <a:p>
            <a:pPr algn="ctr"/>
            <a:r>
              <a:rPr lang="en-US" dirty="0"/>
              <a:t>Science</a:t>
            </a:r>
          </a:p>
        </p:txBody>
      </p:sp>
      <p:grpSp>
        <p:nvGrpSpPr>
          <p:cNvPr id="28" name="Group 27">
            <a:extLst>
              <a:ext uri="{FF2B5EF4-FFF2-40B4-BE49-F238E27FC236}">
                <a16:creationId xmlns:a16="http://schemas.microsoft.com/office/drawing/2014/main" id="{654A1610-6869-4D4D-944E-FFAC0642831A}"/>
              </a:ext>
            </a:extLst>
          </p:cNvPr>
          <p:cNvGrpSpPr/>
          <p:nvPr/>
        </p:nvGrpSpPr>
        <p:grpSpPr>
          <a:xfrm>
            <a:off x="2301454" y="4649961"/>
            <a:ext cx="970529" cy="243386"/>
            <a:chOff x="2497829" y="4855701"/>
            <a:chExt cx="970529" cy="243386"/>
          </a:xfrm>
        </p:grpSpPr>
        <p:sp>
          <p:nvSpPr>
            <p:cNvPr id="29" name="Triangle 28">
              <a:extLst>
                <a:ext uri="{FF2B5EF4-FFF2-40B4-BE49-F238E27FC236}">
                  <a16:creationId xmlns:a16="http://schemas.microsoft.com/office/drawing/2014/main" id="{1303B933-C43A-3343-8161-E828364E856A}"/>
                </a:ext>
              </a:extLst>
            </p:cNvPr>
            <p:cNvSpPr/>
            <p:nvPr/>
          </p:nvSpPr>
          <p:spPr>
            <a:xfrm rot="18900000">
              <a:off x="2497829" y="4876946"/>
              <a:ext cx="369830" cy="222141"/>
            </a:xfrm>
            <a:prstGeom prst="triangle">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riangle 29">
              <a:extLst>
                <a:ext uri="{FF2B5EF4-FFF2-40B4-BE49-F238E27FC236}">
                  <a16:creationId xmlns:a16="http://schemas.microsoft.com/office/drawing/2014/main" id="{7E4E1A29-9FD2-BB4D-8F3C-84FC744DF076}"/>
                </a:ext>
              </a:extLst>
            </p:cNvPr>
            <p:cNvSpPr/>
            <p:nvPr/>
          </p:nvSpPr>
          <p:spPr>
            <a:xfrm rot="18900000">
              <a:off x="3098528" y="4855701"/>
              <a:ext cx="369830" cy="232487"/>
            </a:xfrm>
            <a:prstGeom prst="triangle">
              <a:avLst/>
            </a:prstGeom>
            <a:solidFill>
              <a:schemeClr val="bg1">
                <a:lumMod val="6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4748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8"/>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38" grpId="0" animBg="1"/>
      <p:bldP spid="3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7779702" cy="1115925"/>
          </a:xfrm>
        </p:spPr>
        <p:txBody>
          <a:bodyPr/>
          <a:lstStyle/>
          <a:p>
            <a:r>
              <a:rPr lang="en-GB" dirty="0"/>
              <a:t>Why do we put STEM subjects together?</a:t>
            </a:r>
            <a:br>
              <a:rPr lang="en-GB" dirty="0"/>
            </a:br>
            <a:r>
              <a:rPr lang="en-GB" sz="1500" dirty="0">
                <a:latin typeface="Arial" panose="020B0604020202020204" pitchFamily="34" charset="0"/>
                <a:cs typeface="Arial" panose="020B0604020202020204" pitchFamily="34" charset="0"/>
              </a:rPr>
              <a:t>2. The seven STEM skills</a:t>
            </a:r>
            <a:endParaRPr lang="en-US" sz="15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
          </p:nvPr>
        </p:nvSpPr>
        <p:spPr/>
        <p:txBody>
          <a:bodyPr/>
          <a:lstStyle/>
          <a:p>
            <a:fld id="{DDBE135E-2566-4748-853C-8A3B78F0FB00}" type="slidenum">
              <a:rPr lang="en-GB" smtClean="0"/>
              <a:pPr/>
              <a:t>8</a:t>
            </a:fld>
            <a:endParaRPr lang="en-GB" dirty="0"/>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Exploring Science – The S in STEM</a:t>
            </a:r>
            <a:endParaRPr lang="en-US" spc="0" dirty="0">
              <a:solidFill>
                <a:schemeClr val="bg2"/>
              </a:solidFill>
            </a:endParaRPr>
          </a:p>
        </p:txBody>
      </p:sp>
      <p:graphicFrame>
        <p:nvGraphicFramePr>
          <p:cNvPr id="3" name="Table 2">
            <a:extLst>
              <a:ext uri="{FF2B5EF4-FFF2-40B4-BE49-F238E27FC236}">
                <a16:creationId xmlns:a16="http://schemas.microsoft.com/office/drawing/2014/main" id="{B2714C94-4DB8-0641-9BEE-25560C1890FB}"/>
              </a:ext>
            </a:extLst>
          </p:cNvPr>
          <p:cNvGraphicFramePr>
            <a:graphicFrameLocks noGrp="1"/>
          </p:cNvGraphicFramePr>
          <p:nvPr>
            <p:extLst>
              <p:ext uri="{D42A27DB-BD31-4B8C-83A1-F6EECF244321}">
                <p14:modId xmlns:p14="http://schemas.microsoft.com/office/powerpoint/2010/main" val="1656893852"/>
              </p:ext>
            </p:extLst>
          </p:nvPr>
        </p:nvGraphicFramePr>
        <p:xfrm>
          <a:off x="541338" y="1539240"/>
          <a:ext cx="7688262" cy="4554720"/>
        </p:xfrm>
        <a:graphic>
          <a:graphicData uri="http://schemas.openxmlformats.org/drawingml/2006/table">
            <a:tbl>
              <a:tblPr>
                <a:tableStyleId>{5C22544A-7EE6-4342-B048-85BDC9FD1C3A}</a:tableStyleId>
              </a:tblPr>
              <a:tblGrid>
                <a:gridCol w="3093402">
                  <a:extLst>
                    <a:ext uri="{9D8B030D-6E8A-4147-A177-3AD203B41FA5}">
                      <a16:colId xmlns:a16="http://schemas.microsoft.com/office/drawing/2014/main" val="2423236603"/>
                    </a:ext>
                  </a:extLst>
                </a:gridCol>
                <a:gridCol w="4594860">
                  <a:extLst>
                    <a:ext uri="{9D8B030D-6E8A-4147-A177-3AD203B41FA5}">
                      <a16:colId xmlns:a16="http://schemas.microsoft.com/office/drawing/2014/main" val="542210662"/>
                    </a:ext>
                  </a:extLst>
                </a:gridCol>
              </a:tblGrid>
              <a:tr h="540000">
                <a:tc>
                  <a:txBody>
                    <a:bodyPr/>
                    <a:lstStyle/>
                    <a:p>
                      <a:pPr algn="l" fontAlgn="t"/>
                      <a:endParaRPr lang="en-GB" sz="1800" b="1" i="0" u="none" strike="noStrike" dirty="0">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l" fontAlgn="t"/>
                      <a:r>
                        <a:rPr lang="en-GB" sz="1800" u="none" strike="noStrike" dirty="0">
                          <a:effectLst/>
                        </a:rPr>
                        <a:t>Apply knowledge to unfamiliar contexts to reach answers.</a:t>
                      </a:r>
                      <a:endParaRPr lang="en-GB" sz="1800" b="0" i="0" u="none" strike="noStrike" dirty="0">
                        <a:solidFill>
                          <a:srgbClr val="000000"/>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136537"/>
                  </a:ext>
                </a:extLst>
              </a:tr>
              <a:tr h="540000">
                <a:tc>
                  <a:txBody>
                    <a:bodyPr/>
                    <a:lstStyle/>
                    <a:p>
                      <a:pPr algn="l" fontAlgn="t"/>
                      <a:endParaRPr lang="en-GB" sz="1800" b="1" i="0" u="none" strike="noStrike" dirty="0">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l" fontAlgn="t"/>
                      <a:r>
                        <a:rPr lang="en-GB" sz="1800" u="none" strike="noStrike" dirty="0">
                          <a:effectLst/>
                        </a:rPr>
                        <a:t>Combine ideas to reach answers.</a:t>
                      </a:r>
                      <a:endParaRPr lang="en-GB" sz="1800" b="0" i="0" u="none" strike="noStrike" dirty="0">
                        <a:solidFill>
                          <a:srgbClr val="000000"/>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59771613"/>
                  </a:ext>
                </a:extLst>
              </a:tr>
              <a:tr h="540000">
                <a:tc>
                  <a:txBody>
                    <a:bodyPr/>
                    <a:lstStyle/>
                    <a:p>
                      <a:pPr algn="l" fontAlgn="t"/>
                      <a:endParaRPr lang="en-GB" sz="1800" b="1" i="0" u="none" strike="noStrike" dirty="0">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l" fontAlgn="t"/>
                      <a:r>
                        <a:rPr lang="en-GB" sz="1800" u="none" strike="noStrike" dirty="0">
                          <a:effectLst/>
                        </a:rPr>
                        <a:t>Use reasoning and systematic approaches to reach answers.</a:t>
                      </a:r>
                      <a:endParaRPr lang="en-GB" sz="1800" b="0" i="0" u="none" strike="noStrike" dirty="0">
                        <a:solidFill>
                          <a:srgbClr val="000000"/>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4250101"/>
                  </a:ext>
                </a:extLst>
              </a:tr>
              <a:tr h="540000">
                <a:tc>
                  <a:txBody>
                    <a:bodyPr/>
                    <a:lstStyle/>
                    <a:p>
                      <a:pPr algn="l" fontAlgn="t"/>
                      <a:endParaRPr lang="en-GB" sz="1800" b="1" i="0" u="none" strike="noStrike" dirty="0">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l" fontAlgn="t"/>
                      <a:r>
                        <a:rPr lang="en-GB" sz="1800" u="none" strike="noStrike" dirty="0">
                          <a:effectLst/>
                        </a:rPr>
                        <a:t>Design ways of collecting and analysing data to reach answers.  </a:t>
                      </a:r>
                      <a:endParaRPr lang="en-GB" sz="1800" b="0" i="0" u="none" strike="noStrike" dirty="0">
                        <a:solidFill>
                          <a:srgbClr val="000000"/>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0961944"/>
                  </a:ext>
                </a:extLst>
              </a:tr>
              <a:tr h="540000">
                <a:tc>
                  <a:txBody>
                    <a:bodyPr/>
                    <a:lstStyle/>
                    <a:p>
                      <a:pPr algn="l" fontAlgn="t"/>
                      <a:endParaRPr lang="en-GB" sz="1800" b="1" i="0" u="none" strike="noStrike" dirty="0">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l" fontAlgn="t"/>
                      <a:r>
                        <a:rPr lang="en-GB" sz="1800" u="none" strike="noStrike" dirty="0">
                          <a:effectLst/>
                        </a:rPr>
                        <a:t>Give reasons why data (or proposed solutions) are or are not good enough (e.g. to answer questions, solve problems). </a:t>
                      </a:r>
                      <a:endParaRPr lang="en-GB" sz="1800" b="0" i="0" u="none" strike="noStrike" dirty="0">
                        <a:solidFill>
                          <a:srgbClr val="000000"/>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6649535"/>
                  </a:ext>
                </a:extLst>
              </a:tr>
              <a:tr h="540000">
                <a:tc>
                  <a:txBody>
                    <a:bodyPr/>
                    <a:lstStyle/>
                    <a:p>
                      <a:pPr algn="l" fontAlgn="t"/>
                      <a:endParaRPr lang="en-GB" sz="1800" b="1" i="0" u="none" strike="noStrike" dirty="0">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l" fontAlgn="t"/>
                      <a:r>
                        <a:rPr lang="en-GB" sz="1800" u="none" strike="noStrike" dirty="0">
                          <a:effectLst/>
                        </a:rPr>
                        <a:t>Use maths. </a:t>
                      </a:r>
                      <a:endParaRPr lang="en-GB" sz="1800" b="0" i="0" u="none" strike="noStrike" dirty="0">
                        <a:solidFill>
                          <a:srgbClr val="000000"/>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4231800"/>
                  </a:ext>
                </a:extLst>
              </a:tr>
              <a:tr h="540000">
                <a:tc>
                  <a:txBody>
                    <a:bodyPr/>
                    <a:lstStyle/>
                    <a:p>
                      <a:pPr algn="l" fontAlgn="t"/>
                      <a:endParaRPr lang="en-GB" sz="1800" b="1" i="0" u="none" strike="noStrike" dirty="0">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l" fontAlgn="t"/>
                      <a:r>
                        <a:rPr lang="en-GB" sz="1800" u="none" strike="noStrike" dirty="0">
                          <a:effectLst/>
                        </a:rPr>
                        <a:t>Use language and maths to communicate ideas effectively. </a:t>
                      </a:r>
                      <a:endParaRPr lang="en-GB" sz="1800" b="0" i="0" u="none" strike="noStrike" dirty="0">
                        <a:solidFill>
                          <a:srgbClr val="000000"/>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2736543"/>
                  </a:ext>
                </a:extLst>
              </a:tr>
            </a:tbl>
          </a:graphicData>
        </a:graphic>
      </p:graphicFrame>
      <p:sp>
        <p:nvSpPr>
          <p:cNvPr id="39" name="TextBox 38">
            <a:extLst>
              <a:ext uri="{FF2B5EF4-FFF2-40B4-BE49-F238E27FC236}">
                <a16:creationId xmlns:a16="http://schemas.microsoft.com/office/drawing/2014/main" id="{DBCDD49B-D02C-364D-98D7-752A622BCFF0}"/>
              </a:ext>
            </a:extLst>
          </p:cNvPr>
          <p:cNvSpPr txBox="1"/>
          <p:nvPr/>
        </p:nvSpPr>
        <p:spPr>
          <a:xfrm>
            <a:off x="632460" y="1569720"/>
            <a:ext cx="2859757" cy="553998"/>
          </a:xfrm>
          <a:prstGeom prst="rect">
            <a:avLst/>
          </a:prstGeom>
          <a:noFill/>
        </p:spPr>
        <p:txBody>
          <a:bodyPr wrap="none" lIns="0" tIns="0" rIns="0" bIns="0" rtlCol="0">
            <a:spAutoFit/>
          </a:bodyPr>
          <a:lstStyle/>
          <a:p>
            <a:r>
              <a:rPr lang="en-GB" b="1" dirty="0">
                <a:solidFill>
                  <a:srgbClr val="FFFFFF"/>
                </a:solidFill>
                <a:latin typeface="Arial" panose="020B0604020202020204" pitchFamily="34" charset="0"/>
                <a:cs typeface="Arial" panose="020B0604020202020204" pitchFamily="34" charset="0"/>
              </a:rPr>
              <a:t>Application of knowledge </a:t>
            </a:r>
          </a:p>
          <a:p>
            <a:endParaRPr lang="en-US" dirty="0">
              <a:solidFill>
                <a:schemeClr val="tx2"/>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33B0F42E-A47B-8E4A-B797-88519748982E}"/>
              </a:ext>
            </a:extLst>
          </p:cNvPr>
          <p:cNvSpPr txBox="1"/>
          <p:nvPr/>
        </p:nvSpPr>
        <p:spPr>
          <a:xfrm>
            <a:off x="632460" y="2229220"/>
            <a:ext cx="2731517" cy="276999"/>
          </a:xfrm>
          <a:prstGeom prst="rect">
            <a:avLst/>
          </a:prstGeom>
          <a:noFill/>
        </p:spPr>
        <p:txBody>
          <a:bodyPr wrap="none" lIns="0" tIns="0" rIns="0" bIns="0" rtlCol="0">
            <a:spAutoFit/>
          </a:bodyPr>
          <a:lstStyle/>
          <a:p>
            <a:pPr fontAlgn="t"/>
            <a:r>
              <a:rPr lang="en-GB" b="1" dirty="0">
                <a:solidFill>
                  <a:srgbClr val="FFFFFF"/>
                </a:solidFill>
              </a:rPr>
              <a:t>Innovation and invention</a:t>
            </a:r>
            <a:endParaRPr lang="en-GB" b="1" dirty="0">
              <a:solidFill>
                <a:srgbClr val="FFFFFF"/>
              </a:solidFill>
              <a:latin typeface="Calibri" panose="020F0502020204030204" pitchFamily="34" charset="0"/>
            </a:endParaRPr>
          </a:p>
        </p:txBody>
      </p:sp>
      <p:sp>
        <p:nvSpPr>
          <p:cNvPr id="40" name="TextBox 39">
            <a:extLst>
              <a:ext uri="{FF2B5EF4-FFF2-40B4-BE49-F238E27FC236}">
                <a16:creationId xmlns:a16="http://schemas.microsoft.com/office/drawing/2014/main" id="{D23E5EF5-9CDC-4C40-8917-B4478A94547B}"/>
              </a:ext>
            </a:extLst>
          </p:cNvPr>
          <p:cNvSpPr txBox="1"/>
          <p:nvPr/>
        </p:nvSpPr>
        <p:spPr>
          <a:xfrm>
            <a:off x="632460" y="2750220"/>
            <a:ext cx="1808187" cy="276999"/>
          </a:xfrm>
          <a:prstGeom prst="rect">
            <a:avLst/>
          </a:prstGeom>
          <a:noFill/>
        </p:spPr>
        <p:txBody>
          <a:bodyPr wrap="none" lIns="0" tIns="0" rIns="0" bIns="0" rtlCol="0">
            <a:spAutoFit/>
          </a:bodyPr>
          <a:lstStyle/>
          <a:p>
            <a:r>
              <a:rPr lang="en-GB" b="1" dirty="0">
                <a:solidFill>
                  <a:srgbClr val="FFFFFF"/>
                </a:solidFill>
              </a:rPr>
              <a:t>Problem-solving</a:t>
            </a:r>
            <a:endParaRPr lang="en-US" dirty="0">
              <a:solidFill>
                <a:schemeClr val="tx2"/>
              </a:solidFill>
            </a:endParaRPr>
          </a:p>
        </p:txBody>
      </p:sp>
      <p:sp>
        <p:nvSpPr>
          <p:cNvPr id="44" name="TextBox 43">
            <a:extLst>
              <a:ext uri="{FF2B5EF4-FFF2-40B4-BE49-F238E27FC236}">
                <a16:creationId xmlns:a16="http://schemas.microsoft.com/office/drawing/2014/main" id="{B43C6C8F-223C-F240-A33D-6AAED40CB704}"/>
              </a:ext>
            </a:extLst>
          </p:cNvPr>
          <p:cNvSpPr txBox="1"/>
          <p:nvPr/>
        </p:nvSpPr>
        <p:spPr>
          <a:xfrm>
            <a:off x="635620" y="3394479"/>
            <a:ext cx="3098180" cy="553998"/>
          </a:xfrm>
          <a:prstGeom prst="rect">
            <a:avLst/>
          </a:prstGeom>
          <a:noFill/>
        </p:spPr>
        <p:txBody>
          <a:bodyPr wrap="square" lIns="0" tIns="0" rIns="0" bIns="0" rtlCol="0">
            <a:spAutoFit/>
          </a:bodyPr>
          <a:lstStyle/>
          <a:p>
            <a:r>
              <a:rPr lang="en-GB" b="1" dirty="0">
                <a:solidFill>
                  <a:srgbClr val="FFFFFF"/>
                </a:solidFill>
              </a:rPr>
              <a:t>Generation and analysis of data</a:t>
            </a:r>
            <a:endParaRPr lang="en-GB" b="1" dirty="0">
              <a:solidFill>
                <a:srgbClr val="FFFFFF"/>
              </a:solidFill>
              <a:latin typeface="Calibri" panose="020F0502020204030204" pitchFamily="34" charset="0"/>
            </a:endParaRPr>
          </a:p>
        </p:txBody>
      </p:sp>
      <p:sp>
        <p:nvSpPr>
          <p:cNvPr id="45" name="TextBox 44">
            <a:extLst>
              <a:ext uri="{FF2B5EF4-FFF2-40B4-BE49-F238E27FC236}">
                <a16:creationId xmlns:a16="http://schemas.microsoft.com/office/drawing/2014/main" id="{ED043722-F2F9-8640-91BC-A568C9D8818B}"/>
              </a:ext>
            </a:extLst>
          </p:cNvPr>
          <p:cNvSpPr txBox="1"/>
          <p:nvPr/>
        </p:nvSpPr>
        <p:spPr>
          <a:xfrm>
            <a:off x="630416" y="4038738"/>
            <a:ext cx="1987724" cy="553998"/>
          </a:xfrm>
          <a:prstGeom prst="rect">
            <a:avLst/>
          </a:prstGeom>
          <a:noFill/>
        </p:spPr>
        <p:txBody>
          <a:bodyPr wrap="none" lIns="0" tIns="0" rIns="0" bIns="0" rtlCol="0">
            <a:spAutoFit/>
          </a:bodyPr>
          <a:lstStyle/>
          <a:p>
            <a:r>
              <a:rPr lang="en-GB" b="1" dirty="0">
                <a:solidFill>
                  <a:srgbClr val="FFFFFF"/>
                </a:solidFill>
              </a:rPr>
              <a:t>Critical evaluation</a:t>
            </a:r>
            <a:endParaRPr lang="en-GB" b="1" dirty="0">
              <a:solidFill>
                <a:srgbClr val="FFFFFF"/>
              </a:solidFill>
              <a:latin typeface="Calibri" panose="020F0502020204030204" pitchFamily="34" charset="0"/>
            </a:endParaRPr>
          </a:p>
          <a:p>
            <a:endParaRPr lang="en-US" dirty="0">
              <a:solidFill>
                <a:schemeClr val="tx2"/>
              </a:solidFill>
            </a:endParaRPr>
          </a:p>
        </p:txBody>
      </p:sp>
      <p:sp>
        <p:nvSpPr>
          <p:cNvPr id="46" name="TextBox 45">
            <a:extLst>
              <a:ext uri="{FF2B5EF4-FFF2-40B4-BE49-F238E27FC236}">
                <a16:creationId xmlns:a16="http://schemas.microsoft.com/office/drawing/2014/main" id="{2E2C8658-2A3C-E941-80F4-0779EEAA7949}"/>
              </a:ext>
            </a:extLst>
          </p:cNvPr>
          <p:cNvSpPr txBox="1"/>
          <p:nvPr/>
        </p:nvSpPr>
        <p:spPr>
          <a:xfrm>
            <a:off x="630416" y="4952376"/>
            <a:ext cx="1449115" cy="276999"/>
          </a:xfrm>
          <a:prstGeom prst="rect">
            <a:avLst/>
          </a:prstGeom>
          <a:noFill/>
        </p:spPr>
        <p:txBody>
          <a:bodyPr wrap="none" lIns="0" tIns="0" rIns="0" bIns="0" rtlCol="0">
            <a:spAutoFit/>
          </a:bodyPr>
          <a:lstStyle/>
          <a:p>
            <a:r>
              <a:rPr lang="en-GB" b="1" dirty="0">
                <a:solidFill>
                  <a:srgbClr val="FFFFFF"/>
                </a:solidFill>
              </a:rPr>
              <a:t>Use of maths</a:t>
            </a:r>
            <a:endParaRPr lang="en-GB" b="1" dirty="0">
              <a:solidFill>
                <a:srgbClr val="FFFFFF"/>
              </a:solidFill>
              <a:latin typeface="Calibri" panose="020F0502020204030204" pitchFamily="34" charset="0"/>
            </a:endParaRPr>
          </a:p>
        </p:txBody>
      </p:sp>
      <p:sp>
        <p:nvSpPr>
          <p:cNvPr id="47" name="TextBox 46">
            <a:extLst>
              <a:ext uri="{FF2B5EF4-FFF2-40B4-BE49-F238E27FC236}">
                <a16:creationId xmlns:a16="http://schemas.microsoft.com/office/drawing/2014/main" id="{ADBA4A1A-29B5-A54C-97B1-777E08F3CF7E}"/>
              </a:ext>
            </a:extLst>
          </p:cNvPr>
          <p:cNvSpPr txBox="1"/>
          <p:nvPr/>
        </p:nvSpPr>
        <p:spPr>
          <a:xfrm>
            <a:off x="630416" y="5493397"/>
            <a:ext cx="1744067" cy="276999"/>
          </a:xfrm>
          <a:prstGeom prst="rect">
            <a:avLst/>
          </a:prstGeom>
          <a:noFill/>
        </p:spPr>
        <p:txBody>
          <a:bodyPr wrap="none" lIns="0" tIns="0" rIns="0" bIns="0" rtlCol="0">
            <a:spAutoFit/>
          </a:bodyPr>
          <a:lstStyle/>
          <a:p>
            <a:r>
              <a:rPr lang="en-GB" b="1" dirty="0">
                <a:solidFill>
                  <a:srgbClr val="FFFFFF"/>
                </a:solidFill>
              </a:rPr>
              <a:t>Communication</a:t>
            </a:r>
            <a:endParaRPr lang="en-GB" b="1" dirty="0">
              <a:solidFill>
                <a:srgbClr val="FFFFFF"/>
              </a:solidFill>
              <a:latin typeface="Calibri" panose="020F0502020204030204" pitchFamily="34" charset="0"/>
            </a:endParaRPr>
          </a:p>
        </p:txBody>
      </p:sp>
      <p:sp>
        <p:nvSpPr>
          <p:cNvPr id="48" name="Rectangle 47">
            <a:extLst>
              <a:ext uri="{FF2B5EF4-FFF2-40B4-BE49-F238E27FC236}">
                <a16:creationId xmlns:a16="http://schemas.microsoft.com/office/drawing/2014/main" id="{D4E89A23-F10E-D74B-9D3B-D86D177BA702}"/>
              </a:ext>
            </a:extLst>
          </p:cNvPr>
          <p:cNvSpPr/>
          <p:nvPr/>
        </p:nvSpPr>
        <p:spPr>
          <a:xfrm>
            <a:off x="3688080" y="1577340"/>
            <a:ext cx="4465320" cy="55399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235EB13C-5C9C-174F-A5BE-B2DFC2008AE2}"/>
              </a:ext>
            </a:extLst>
          </p:cNvPr>
          <p:cNvSpPr/>
          <p:nvPr/>
        </p:nvSpPr>
        <p:spPr>
          <a:xfrm>
            <a:off x="3710940" y="2229220"/>
            <a:ext cx="4419600" cy="45894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7FDD9703-A029-D346-BB89-034E9FB7330E}"/>
              </a:ext>
            </a:extLst>
          </p:cNvPr>
          <p:cNvSpPr/>
          <p:nvPr/>
        </p:nvSpPr>
        <p:spPr>
          <a:xfrm>
            <a:off x="3655695" y="2780096"/>
            <a:ext cx="4389120" cy="51392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FB2DFBEB-5BDB-7448-B943-FA103690CEAC}"/>
              </a:ext>
            </a:extLst>
          </p:cNvPr>
          <p:cNvSpPr/>
          <p:nvPr/>
        </p:nvSpPr>
        <p:spPr>
          <a:xfrm>
            <a:off x="3688080" y="3403002"/>
            <a:ext cx="4442460" cy="51392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BB25A792-946E-874C-A364-9A616C517232}"/>
              </a:ext>
            </a:extLst>
          </p:cNvPr>
          <p:cNvSpPr/>
          <p:nvPr/>
        </p:nvSpPr>
        <p:spPr>
          <a:xfrm>
            <a:off x="3718560" y="4024992"/>
            <a:ext cx="4335780" cy="84568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2AB00B00-DAB3-004B-937A-8DE488E50D98}"/>
              </a:ext>
            </a:extLst>
          </p:cNvPr>
          <p:cNvSpPr/>
          <p:nvPr/>
        </p:nvSpPr>
        <p:spPr>
          <a:xfrm>
            <a:off x="3703320" y="4952376"/>
            <a:ext cx="4160520" cy="427344"/>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257C0F76-4882-464F-AFA7-86EB145969BA}"/>
              </a:ext>
            </a:extLst>
          </p:cNvPr>
          <p:cNvSpPr/>
          <p:nvPr/>
        </p:nvSpPr>
        <p:spPr>
          <a:xfrm>
            <a:off x="3733800" y="5531579"/>
            <a:ext cx="4232910" cy="527154"/>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334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blinds(horizontal)">
                                      <p:cBhvr>
                                        <p:cTn id="11" dur="500"/>
                                        <p:tgtEl>
                                          <p:spTgt spid="3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4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blinds(horizontal)">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5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linds(horizontal)">
                                      <p:cBhvr>
                                        <p:cTn id="29" dur="5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5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blinds(horizontal)">
                                      <p:cBhvr>
                                        <p:cTn id="38" dur="500"/>
                                        <p:tgtEl>
                                          <p:spTgt spid="44"/>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blinds(horizontal)">
                                      <p:cBhvr>
                                        <p:cTn id="47" dur="500"/>
                                        <p:tgtEl>
                                          <p:spTgt spid="45"/>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53"/>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blinds(horizontal)">
                                      <p:cBhvr>
                                        <p:cTn id="56" dur="500"/>
                                        <p:tgtEl>
                                          <p:spTgt spid="46"/>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5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blinds(horizontal)">
                                      <p:cBhvr>
                                        <p:cTn id="6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p:bldP spid="40" grpId="0"/>
      <p:bldP spid="44" grpId="0"/>
      <p:bldP spid="45" grpId="0"/>
      <p:bldP spid="46" grpId="0"/>
      <p:bldP spid="47" grpId="0"/>
      <p:bldP spid="48" grpId="0" animBg="1"/>
      <p:bldP spid="49" grpId="1" animBg="1"/>
      <p:bldP spid="50" grpId="0" animBg="1"/>
      <p:bldP spid="51" grpId="0" animBg="1"/>
      <p:bldP spid="52" grpId="0" animBg="1"/>
      <p:bldP spid="53" grpId="0" animBg="1"/>
      <p:bldP spid="5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7665402" cy="1115925"/>
          </a:xfrm>
        </p:spPr>
        <p:txBody>
          <a:bodyPr/>
          <a:lstStyle/>
          <a:p>
            <a:r>
              <a:rPr lang="en-GB" dirty="0"/>
              <a:t>How do we implement STEM education?</a:t>
            </a:r>
            <a:endParaRPr lang="en-US" dirty="0"/>
          </a:p>
        </p:txBody>
      </p:sp>
      <p:sp>
        <p:nvSpPr>
          <p:cNvPr id="3" name="Text Placeholder 2"/>
          <p:cNvSpPr>
            <a:spLocks noGrp="1"/>
          </p:cNvSpPr>
          <p:nvPr>
            <p:ph type="body" sz="quarter" idx="10"/>
          </p:nvPr>
        </p:nvSpPr>
        <p:spPr/>
        <p:txBody>
          <a:bodyPr/>
          <a:lstStyle/>
          <a:p>
            <a:pPr marL="0" indent="0">
              <a:buNone/>
            </a:pPr>
            <a:r>
              <a:rPr lang="en-US" dirty="0"/>
              <a:t>STEM education is …  </a:t>
            </a:r>
          </a:p>
          <a:p>
            <a:pPr marL="0" indent="0">
              <a:buNone/>
            </a:pPr>
            <a:r>
              <a:rPr lang="en-US" b="0" dirty="0"/>
              <a:t>a teaching methodology</a:t>
            </a:r>
          </a:p>
          <a:p>
            <a:pPr marL="0" indent="0">
              <a:buNone/>
            </a:pPr>
            <a:r>
              <a:rPr lang="en-US" b="0" dirty="0">
                <a:solidFill>
                  <a:schemeClr val="tx1">
                    <a:lumMod val="65000"/>
                    <a:lumOff val="35000"/>
                  </a:schemeClr>
                </a:solidFill>
              </a:rPr>
              <a:t>that develops </a:t>
            </a:r>
          </a:p>
          <a:p>
            <a:pPr marL="0" indent="0">
              <a:buNone/>
            </a:pPr>
            <a:r>
              <a:rPr lang="en-US" b="0" dirty="0"/>
              <a:t>a set of skills common to maths and science (and design &amp; technology)</a:t>
            </a:r>
          </a:p>
          <a:p>
            <a:pPr marL="0" indent="0">
              <a:buNone/>
            </a:pPr>
            <a:r>
              <a:rPr lang="en-US" b="0" dirty="0">
                <a:solidFill>
                  <a:schemeClr val="tx1">
                    <a:lumMod val="65000"/>
                    <a:lumOff val="35000"/>
                  </a:schemeClr>
                </a:solidFill>
              </a:rPr>
              <a:t>classes, to help students flourish in an increasingly technological society, and</a:t>
            </a:r>
          </a:p>
          <a:p>
            <a:pPr marL="0" indent="0">
              <a:buNone/>
            </a:pPr>
            <a:r>
              <a:rPr lang="en-US" b="0" dirty="0"/>
              <a:t>to give students greater opportunities in the future workplace. </a:t>
            </a:r>
          </a:p>
        </p:txBody>
      </p:sp>
      <p:sp>
        <p:nvSpPr>
          <p:cNvPr id="4" name="Slide Number Placeholder 3"/>
          <p:cNvSpPr>
            <a:spLocks noGrp="1"/>
          </p:cNvSpPr>
          <p:nvPr>
            <p:ph type="sldNum" sz="quarter" idx="4"/>
          </p:nvPr>
        </p:nvSpPr>
        <p:spPr/>
        <p:txBody>
          <a:bodyPr/>
          <a:lstStyle/>
          <a:p>
            <a:fld id="{DDBE135E-2566-4748-853C-8A3B78F0FB00}" type="slidenum">
              <a:rPr lang="en-GB" smtClean="0"/>
              <a:pPr/>
              <a:t>9</a:t>
            </a:fld>
            <a:endParaRPr lang="en-GB" dirty="0"/>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Exploring Science – The S in STEM</a:t>
            </a:r>
            <a:endParaRPr lang="en-US" spc="0" dirty="0">
              <a:solidFill>
                <a:schemeClr val="bg2"/>
              </a:solidFill>
            </a:endParaRPr>
          </a:p>
        </p:txBody>
      </p:sp>
      <p:sp>
        <p:nvSpPr>
          <p:cNvPr id="6" name="TextBox 5">
            <a:extLst>
              <a:ext uri="{FF2B5EF4-FFF2-40B4-BE49-F238E27FC236}">
                <a16:creationId xmlns:a16="http://schemas.microsoft.com/office/drawing/2014/main" id="{3F6FE672-F31A-5E40-A4DF-E50D398EC34B}"/>
              </a:ext>
            </a:extLst>
          </p:cNvPr>
          <p:cNvSpPr txBox="1"/>
          <p:nvPr/>
        </p:nvSpPr>
        <p:spPr>
          <a:xfrm>
            <a:off x="4701540" y="2545080"/>
            <a:ext cx="65" cy="184666"/>
          </a:xfrm>
          <a:prstGeom prst="rect">
            <a:avLst/>
          </a:prstGeom>
          <a:noFill/>
        </p:spPr>
        <p:txBody>
          <a:bodyPr wrap="none" lIns="0" tIns="0" rIns="0" bIns="0" rtlCol="0">
            <a:spAutoFit/>
          </a:bodyPr>
          <a:lstStyle/>
          <a:p>
            <a:endParaRPr lang="en-US" sz="1200" dirty="0">
              <a:solidFill>
                <a:schemeClr val="tx2"/>
              </a:solidFill>
            </a:endParaRPr>
          </a:p>
        </p:txBody>
      </p:sp>
    </p:spTree>
    <p:extLst>
      <p:ext uri="{BB962C8B-B14F-4D97-AF65-F5344CB8AC3E}">
        <p14:creationId xmlns:p14="http://schemas.microsoft.com/office/powerpoint/2010/main" val="2021368497"/>
      </p:ext>
    </p:extLst>
  </p:cSld>
  <p:clrMapOvr>
    <a:masterClrMapping/>
  </p:clrMapOvr>
</p:sld>
</file>

<file path=ppt/theme/theme1.xml><?xml version="1.0" encoding="utf-8"?>
<a:theme xmlns:a="http://schemas.openxmlformats.org/drawingml/2006/main" name="Pearson">
  <a:themeElements>
    <a:clrScheme name="Pearson colors">
      <a:dk1>
        <a:srgbClr val="000000"/>
      </a:dk1>
      <a:lt1>
        <a:srgbClr val="D4EAE4"/>
      </a:lt1>
      <a:dk2>
        <a:srgbClr val="007FA3"/>
      </a:dk2>
      <a:lt2>
        <a:srgbClr val="003057"/>
      </a:lt2>
      <a:accent1>
        <a:srgbClr val="D2DB0E"/>
      </a:accent1>
      <a:accent2>
        <a:srgbClr val="12B2A6"/>
      </a:accent2>
      <a:accent3>
        <a:srgbClr val="DB0020"/>
      </a:accent3>
      <a:accent4>
        <a:srgbClr val="9E007E"/>
      </a:accent4>
      <a:accent5>
        <a:srgbClr val="EA7600"/>
      </a:accent5>
      <a:accent6>
        <a:srgbClr val="005A70"/>
      </a:accent6>
      <a:hlink>
        <a:srgbClr val="0563C1"/>
      </a:hlink>
      <a:folHlink>
        <a:srgbClr val="954F72"/>
      </a:folHlink>
    </a:clrScheme>
    <a:fontScheme name="Pearson Rebran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tx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200">
            <a:solidFill>
              <a:schemeClr val="tx2"/>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7932</TotalTime>
  <Words>4300</Words>
  <Application>Microsoft Macintosh PowerPoint</Application>
  <PresentationFormat>On-screen Show (4:3)</PresentationFormat>
  <Paragraphs>490</Paragraphs>
  <Slides>33</Slides>
  <Notes>33</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Calibri</vt:lpstr>
      <vt:lpstr>Lato Light</vt:lpstr>
      <vt:lpstr>Lato Medium</vt:lpstr>
      <vt:lpstr>Open Sans</vt:lpstr>
      <vt:lpstr>Playfair Display Black</vt:lpstr>
      <vt:lpstr>Times New Roman</vt:lpstr>
      <vt:lpstr>Verdana</vt:lpstr>
      <vt:lpstr>Pearson</vt:lpstr>
      <vt:lpstr>Welcome to our Pearson Discover STEM Schools Roadshow 2018   Inspire a love of STEM in the classroom!</vt:lpstr>
      <vt:lpstr>Exploring Science — The S in STEM</vt:lpstr>
      <vt:lpstr>Introductions</vt:lpstr>
      <vt:lpstr>What is STEM?</vt:lpstr>
      <vt:lpstr>What is STEM education?</vt:lpstr>
      <vt:lpstr>Are STEM subjects different?</vt:lpstr>
      <vt:lpstr>Why do we put STEM subjects together? 1. Interrelationships</vt:lpstr>
      <vt:lpstr>Why do we put STEM subjects together? 2. The seven STEM skills</vt:lpstr>
      <vt:lpstr>How do we implement STEM education?</vt:lpstr>
      <vt:lpstr>How do we implement STEM education?</vt:lpstr>
      <vt:lpstr>What are some STEM activities?  1. Communication</vt:lpstr>
      <vt:lpstr>What are some STEM activities?  1. Communication</vt:lpstr>
      <vt:lpstr>How do we implement STEM education?</vt:lpstr>
      <vt:lpstr>What are some STEM activities?  2. Generation and analysis of data</vt:lpstr>
      <vt:lpstr>What are some STEM activities?  2. Generation and analysis of data</vt:lpstr>
      <vt:lpstr>What are some STEM activities?  2. Generation and analysis of data</vt:lpstr>
      <vt:lpstr>What are some STEM activities?  2. Generation and analysis of data</vt:lpstr>
      <vt:lpstr>What are some STEM activities?  2. Generation and analysis of data</vt:lpstr>
      <vt:lpstr>What are some STEM activities?  2. Generation and analysis of data</vt:lpstr>
      <vt:lpstr>What are some STEM activities?  2. Generation and analysis of data</vt:lpstr>
      <vt:lpstr>What are some STEM activities?  2. Generation and analysis of data</vt:lpstr>
      <vt:lpstr>What are some STEM activities?  3. Problem-solving</vt:lpstr>
      <vt:lpstr>How do we implement STEM education?</vt:lpstr>
      <vt:lpstr>How do we implement STEM education?</vt:lpstr>
      <vt:lpstr>How do we implement STEM education?</vt:lpstr>
      <vt:lpstr>How do we implement STEM education?</vt:lpstr>
      <vt:lpstr>How do we implement STEM education?</vt:lpstr>
      <vt:lpstr>How do we implement STEM education?</vt:lpstr>
      <vt:lpstr>How do we implement STEM education?</vt:lpstr>
      <vt:lpstr>Further information</vt:lpstr>
      <vt:lpstr>International Schools Community</vt:lpstr>
      <vt:lpstr>There’s so much  more to learn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Brand Architecture &amp; Visual Identity</dc:title>
  <dc:creator>Coulthard, Sue</dc:creator>
  <cp:lastModifiedBy>Mark Levesley</cp:lastModifiedBy>
  <cp:revision>481</cp:revision>
  <cp:lastPrinted>2018-10-29T15:24:39Z</cp:lastPrinted>
  <dcterms:created xsi:type="dcterms:W3CDTF">2015-06-15T13:50:26Z</dcterms:created>
  <dcterms:modified xsi:type="dcterms:W3CDTF">2018-11-06T04:35:31Z</dcterms:modified>
</cp:coreProperties>
</file>